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T Supermolot Condensed Bold" charset="1" panose="02000806040000020003"/>
      <p:regular r:id="rId25"/>
    </p:embeddedFont>
    <p:embeddedFont>
      <p:font typeface="TT Supermolot Neue Condensed" charset="1" panose="02000506020000020004"/>
      <p:regular r:id="rId26"/>
    </p:embeddedFont>
    <p:embeddedFont>
      <p:font typeface="TT Supermolot Condensed" charset="1" panose="02000506040000020003"/>
      <p:regular r:id="rId27"/>
    </p:embeddedFont>
    <p:embeddedFont>
      <p:font typeface="Open Sans Bold" charset="1" panose="020B0806030504020204"/>
      <p:regular r:id="rId28"/>
    </p:embeddedFont>
    <p:embeddedFont>
      <p:font typeface="Open Sans Light" charset="1" panose="020B0306030504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58292" y="6394128"/>
            <a:ext cx="5769698" cy="6565813"/>
            <a:chOff x="0" y="0"/>
            <a:chExt cx="714247" cy="812800"/>
          </a:xfrm>
        </p:grpSpPr>
        <p:sp>
          <p:nvSpPr>
            <p:cNvPr name="Freeform 3" id="3"/>
            <p:cNvSpPr/>
            <p:nvPr/>
          </p:nvSpPr>
          <p:spPr>
            <a:xfrm flipH="false" flipV="false" rot="0">
              <a:off x="0" y="0"/>
              <a:ext cx="714247" cy="812800"/>
            </a:xfrm>
            <a:custGeom>
              <a:avLst/>
              <a:gdLst/>
              <a:ahLst/>
              <a:cxnLst/>
              <a:rect r="r" b="b" t="t" l="l"/>
              <a:pathLst>
                <a:path h="812800" w="714247">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name="TextBox 4" id="4"/>
            <p:cNvSpPr txBox="true"/>
            <p:nvPr/>
          </p:nvSpPr>
          <p:spPr>
            <a:xfrm>
              <a:off x="63500" y="25400"/>
              <a:ext cx="587247"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2771846" y="-351388"/>
            <a:ext cx="11915846" cy="15609259"/>
            <a:chOff x="0" y="0"/>
            <a:chExt cx="4846320" cy="6348476"/>
          </a:xfrm>
        </p:grpSpPr>
        <p:sp>
          <p:nvSpPr>
            <p:cNvPr name="Freeform 6" id="6"/>
            <p:cNvSpPr/>
            <p:nvPr/>
          </p:nvSpPr>
          <p:spPr>
            <a:xfrm flipH="false" flipV="false" rot="0">
              <a:off x="4826" y="4826"/>
              <a:ext cx="4836668" cy="6338824"/>
            </a:xfrm>
            <a:custGeom>
              <a:avLst/>
              <a:gdLst/>
              <a:ahLst/>
              <a:cxnLst/>
              <a:rect r="r" b="b" t="t" l="l"/>
              <a:pathLst>
                <a:path h="6338824" w="4836668">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t="0" r="-16275" b="0"/>
              </a:stretch>
            </a:blipFill>
          </p:spPr>
        </p:sp>
        <p:sp>
          <p:nvSpPr>
            <p:cNvPr name="Freeform 7" id="7"/>
            <p:cNvSpPr/>
            <p:nvPr/>
          </p:nvSpPr>
          <p:spPr>
            <a:xfrm flipH="false" flipV="false" rot="0">
              <a:off x="0" y="0"/>
              <a:ext cx="4846193" cy="6348476"/>
            </a:xfrm>
            <a:custGeom>
              <a:avLst/>
              <a:gdLst/>
              <a:ahLst/>
              <a:cxnLst/>
              <a:rect r="r" b="b" t="t" l="l"/>
              <a:pathLst>
                <a:path h="6348476" w="4846193">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name="Group 8" id="8"/>
          <p:cNvGrpSpPr/>
          <p:nvPr/>
        </p:nvGrpSpPr>
        <p:grpSpPr>
          <a:xfrm rot="0">
            <a:off x="2708876" y="-4858106"/>
            <a:ext cx="5098832" cy="6338026"/>
            <a:chOff x="0" y="0"/>
            <a:chExt cx="779433" cy="968863"/>
          </a:xfrm>
        </p:grpSpPr>
        <p:sp>
          <p:nvSpPr>
            <p:cNvPr name="Freeform 9" id="9"/>
            <p:cNvSpPr/>
            <p:nvPr/>
          </p:nvSpPr>
          <p:spPr>
            <a:xfrm flipH="false" flipV="false" rot="0">
              <a:off x="0" y="0"/>
              <a:ext cx="779433" cy="968863"/>
            </a:xfrm>
            <a:custGeom>
              <a:avLst/>
              <a:gdLst/>
              <a:ahLst/>
              <a:cxnLst/>
              <a:rect r="r" b="b" t="t" l="l"/>
              <a:pathLst>
                <a:path h="968863" w="77943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name="TextBox 10" id="10"/>
            <p:cNvSpPr txBox="true"/>
            <p:nvPr/>
          </p:nvSpPr>
          <p:spPr>
            <a:xfrm>
              <a:off x="63500" y="25400"/>
              <a:ext cx="652433" cy="8799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818645" y="-4230979"/>
            <a:ext cx="5499607" cy="5488133"/>
            <a:chOff x="0" y="0"/>
            <a:chExt cx="840698" cy="838944"/>
          </a:xfrm>
        </p:grpSpPr>
        <p:sp>
          <p:nvSpPr>
            <p:cNvPr name="Freeform 12" id="12"/>
            <p:cNvSpPr/>
            <p:nvPr/>
          </p:nvSpPr>
          <p:spPr>
            <a:xfrm flipH="false" flipV="false" rot="0">
              <a:off x="0" y="0"/>
              <a:ext cx="840698" cy="838944"/>
            </a:xfrm>
            <a:custGeom>
              <a:avLst/>
              <a:gdLst/>
              <a:ahLst/>
              <a:cxnLst/>
              <a:rect r="r" b="b" t="t" l="l"/>
              <a:pathLst>
                <a:path h="838944" w="840698">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name="TextBox 13" id="13"/>
            <p:cNvSpPr txBox="true"/>
            <p:nvPr/>
          </p:nvSpPr>
          <p:spPr>
            <a:xfrm>
              <a:off x="63500" y="25400"/>
              <a:ext cx="713698" cy="75004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591545" y="8410656"/>
            <a:ext cx="5692067" cy="5645236"/>
            <a:chOff x="0" y="0"/>
            <a:chExt cx="819543" cy="812800"/>
          </a:xfrm>
        </p:grpSpPr>
        <p:sp>
          <p:nvSpPr>
            <p:cNvPr name="Freeform 15" id="15"/>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6" id="16"/>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977440" y="-1855852"/>
            <a:ext cx="7937421" cy="5417290"/>
          </a:xfrm>
          <a:custGeom>
            <a:avLst/>
            <a:gdLst/>
            <a:ahLst/>
            <a:cxnLst/>
            <a:rect r="r" b="b" t="t" l="l"/>
            <a:pathLst>
              <a:path h="5417290" w="7937421">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1928250" y="2789361"/>
            <a:ext cx="943056" cy="628704"/>
          </a:xfrm>
          <a:custGeom>
            <a:avLst/>
            <a:gdLst/>
            <a:ahLst/>
            <a:cxnLst/>
            <a:rect r="r" b="b" t="t" l="l"/>
            <a:pathLst>
              <a:path h="628704" w="943056">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470190" y="1479920"/>
            <a:ext cx="5908903" cy="2489399"/>
          </a:xfrm>
          <a:custGeom>
            <a:avLst/>
            <a:gdLst/>
            <a:ahLst/>
            <a:cxnLst/>
            <a:rect r="r" b="b" t="t" l="l"/>
            <a:pathLst>
              <a:path h="2489399" w="5908903">
                <a:moveTo>
                  <a:pt x="0" y="0"/>
                </a:moveTo>
                <a:lnTo>
                  <a:pt x="5908903" y="0"/>
                </a:lnTo>
                <a:lnTo>
                  <a:pt x="5908903" y="2489398"/>
                </a:lnTo>
                <a:lnTo>
                  <a:pt x="0" y="2489398"/>
                </a:lnTo>
                <a:lnTo>
                  <a:pt x="0" y="0"/>
                </a:lnTo>
                <a:close/>
              </a:path>
            </a:pathLst>
          </a:custGeom>
          <a:blipFill>
            <a:blip r:embed="rId7"/>
            <a:stretch>
              <a:fillRect l="0" t="0" r="0" b="0"/>
            </a:stretch>
          </a:blipFill>
        </p:spPr>
      </p:sp>
      <p:sp>
        <p:nvSpPr>
          <p:cNvPr name="TextBox 20" id="20"/>
          <p:cNvSpPr txBox="true"/>
          <p:nvPr/>
        </p:nvSpPr>
        <p:spPr>
          <a:xfrm rot="0">
            <a:off x="7470190" y="4148555"/>
            <a:ext cx="9859175" cy="2245573"/>
          </a:xfrm>
          <a:prstGeom prst="rect">
            <a:avLst/>
          </a:prstGeom>
        </p:spPr>
        <p:txBody>
          <a:bodyPr anchor="t" rtlCol="false" tIns="0" lIns="0" bIns="0" rIns="0">
            <a:spAutoFit/>
          </a:bodyPr>
          <a:lstStyle/>
          <a:p>
            <a:pPr algn="ctr">
              <a:lnSpc>
                <a:spcPts val="8913"/>
              </a:lnSpc>
            </a:pPr>
            <a:r>
              <a:rPr lang="en-US" b="true" sz="6366">
                <a:solidFill>
                  <a:srgbClr val="1E1C27"/>
                </a:solidFill>
                <a:latin typeface="TT Supermolot Condensed Bold"/>
                <a:ea typeface="TT Supermolot Condensed Bold"/>
                <a:cs typeface="TT Supermolot Condensed Bold"/>
                <a:sym typeface="TT Supermolot Condensed Bold"/>
              </a:rPr>
              <a:t>PORTAFOLIO DE TÍTULO</a:t>
            </a:r>
          </a:p>
          <a:p>
            <a:pPr algn="ctr">
              <a:lnSpc>
                <a:spcPts val="9193"/>
              </a:lnSpc>
            </a:pPr>
            <a:r>
              <a:rPr lang="en-US" b="true" sz="6566">
                <a:solidFill>
                  <a:srgbClr val="1E1C27"/>
                </a:solidFill>
                <a:latin typeface="TT Supermolot Condensed Bold"/>
                <a:ea typeface="TT Supermolot Condensed Bold"/>
                <a:cs typeface="TT Supermolot Condensed Bold"/>
                <a:sym typeface="TT Supermolot Condensed Bold"/>
              </a:rPr>
              <a:t>“TaxyPro”</a:t>
            </a:r>
          </a:p>
        </p:txBody>
      </p:sp>
      <p:sp>
        <p:nvSpPr>
          <p:cNvPr name="TextBox 21" id="21"/>
          <p:cNvSpPr txBox="true"/>
          <p:nvPr/>
        </p:nvSpPr>
        <p:spPr>
          <a:xfrm rot="0">
            <a:off x="10938395" y="3446640"/>
            <a:ext cx="2922765" cy="462155"/>
          </a:xfrm>
          <a:prstGeom prst="rect">
            <a:avLst/>
          </a:prstGeom>
        </p:spPr>
        <p:txBody>
          <a:bodyPr anchor="t" rtlCol="false" tIns="0" lIns="0" bIns="0" rIns="0">
            <a:spAutoFit/>
          </a:bodyPr>
          <a:lstStyle/>
          <a:p>
            <a:pPr algn="ctr">
              <a:lnSpc>
                <a:spcPts val="3775"/>
              </a:lnSpc>
            </a:pPr>
            <a:r>
              <a:rPr lang="en-US" sz="2696">
                <a:solidFill>
                  <a:srgbClr val="1E1C27"/>
                </a:solidFill>
                <a:latin typeface="TT Supermolot Neue Condensed"/>
                <a:ea typeface="TT Supermolot Neue Condensed"/>
                <a:cs typeface="TT Supermolot Neue Condensed"/>
                <a:sym typeface="TT Supermolot Neue Condensed"/>
              </a:rPr>
              <a:t>Thynk Unlimited</a:t>
            </a:r>
          </a:p>
        </p:txBody>
      </p:sp>
      <p:sp>
        <p:nvSpPr>
          <p:cNvPr name="TextBox 22" id="22"/>
          <p:cNvSpPr txBox="true"/>
          <p:nvPr/>
        </p:nvSpPr>
        <p:spPr>
          <a:xfrm rot="0">
            <a:off x="10599182" y="6617903"/>
            <a:ext cx="7354937" cy="3642382"/>
          </a:xfrm>
          <a:prstGeom prst="rect">
            <a:avLst/>
          </a:prstGeom>
        </p:spPr>
        <p:txBody>
          <a:bodyPr anchor="t" rtlCol="false" tIns="0" lIns="0" bIns="0" rIns="0">
            <a:spAutoFit/>
          </a:bodyPr>
          <a:lstStyle/>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Docente ;Fabian Saldaño</a:t>
            </a:r>
          </a:p>
          <a:p>
            <a:pPr algn="ctr">
              <a:lnSpc>
                <a:spcPts val="5003"/>
              </a:lnSpc>
              <a:spcBef>
                <a:spcPct val="0"/>
              </a:spcBef>
            </a:pP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Integrantes ;  Benjamín Ávila</a:t>
            </a: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                                     María Paz Contreras</a:t>
            </a:r>
          </a:p>
          <a:p>
            <a:pPr algn="ctr">
              <a:lnSpc>
                <a:spcPts val="5003"/>
              </a:lnSpc>
              <a:spcBef>
                <a:spcPct val="0"/>
              </a:spcBef>
            </a:pPr>
            <a:r>
              <a:rPr lang="en-US" b="true" sz="3574">
                <a:solidFill>
                  <a:srgbClr val="1E1C27"/>
                </a:solidFill>
                <a:latin typeface="TT Supermolot Condensed Bold"/>
                <a:ea typeface="TT Supermolot Condensed Bold"/>
                <a:cs typeface="TT Supermolot Condensed Bold"/>
                <a:sym typeface="TT Supermolot Condensed Bold"/>
              </a:rPr>
              <a:t>                             Sergio Carrasco</a:t>
            </a:r>
          </a:p>
          <a:p>
            <a:pPr algn="ctr">
              <a:lnSpc>
                <a:spcPts val="402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name="AutoShape 3" id="3"/>
          <p:cNvSpPr/>
          <p:nvPr/>
        </p:nvSpPr>
        <p:spPr>
          <a:xfrm rot="0">
            <a:off x="5624330" y="788776"/>
            <a:ext cx="13205694"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397885" y="9414594"/>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969037" y="740347"/>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2309196"/>
            <a:ext cx="6623235" cy="5928205"/>
          </a:xfrm>
          <a:custGeom>
            <a:avLst/>
            <a:gdLst/>
            <a:ahLst/>
            <a:cxnLst/>
            <a:rect r="r" b="b" t="t" l="l"/>
            <a:pathLst>
              <a:path h="5928205" w="6623235">
                <a:moveTo>
                  <a:pt x="0" y="0"/>
                </a:moveTo>
                <a:lnTo>
                  <a:pt x="6623235" y="0"/>
                </a:lnTo>
                <a:lnTo>
                  <a:pt x="6623235" y="5928205"/>
                </a:lnTo>
                <a:lnTo>
                  <a:pt x="0" y="5928205"/>
                </a:lnTo>
                <a:lnTo>
                  <a:pt x="0" y="0"/>
                </a:lnTo>
                <a:close/>
              </a:path>
            </a:pathLst>
          </a:custGeom>
          <a:blipFill>
            <a:blip r:embed="rId5"/>
            <a:stretch>
              <a:fillRect l="0" t="0" r="0" b="0"/>
            </a:stretch>
          </a:blipFill>
        </p:spPr>
      </p:sp>
      <p:sp>
        <p:nvSpPr>
          <p:cNvPr name="Freeform 7" id="7"/>
          <p:cNvSpPr/>
          <p:nvPr/>
        </p:nvSpPr>
        <p:spPr>
          <a:xfrm flipH="false" flipV="false" rot="0">
            <a:off x="9144000" y="2723178"/>
            <a:ext cx="8459435" cy="5100241"/>
          </a:xfrm>
          <a:custGeom>
            <a:avLst/>
            <a:gdLst/>
            <a:ahLst/>
            <a:cxnLst/>
            <a:rect r="r" b="b" t="t" l="l"/>
            <a:pathLst>
              <a:path h="5100241" w="8459435">
                <a:moveTo>
                  <a:pt x="0" y="0"/>
                </a:moveTo>
                <a:lnTo>
                  <a:pt x="8459435" y="0"/>
                </a:lnTo>
                <a:lnTo>
                  <a:pt x="8459435" y="5100241"/>
                </a:lnTo>
                <a:lnTo>
                  <a:pt x="0" y="5100241"/>
                </a:lnTo>
                <a:lnTo>
                  <a:pt x="0" y="0"/>
                </a:lnTo>
                <a:close/>
              </a:path>
            </a:pathLst>
          </a:custGeom>
          <a:blipFill>
            <a:blip r:embed="rId6"/>
            <a:stretch>
              <a:fillRect l="0" t="0" r="0" b="0"/>
            </a:stretch>
          </a:blipFill>
        </p:spPr>
      </p:sp>
      <p:sp>
        <p:nvSpPr>
          <p:cNvPr name="TextBox 8" id="8"/>
          <p:cNvSpPr txBox="true"/>
          <p:nvPr/>
        </p:nvSpPr>
        <p:spPr>
          <a:xfrm rot="0">
            <a:off x="6952461" y="1220981"/>
            <a:ext cx="7635849" cy="748030"/>
          </a:xfrm>
          <a:prstGeom prst="rect">
            <a:avLst/>
          </a:prstGeom>
        </p:spPr>
        <p:txBody>
          <a:bodyPr anchor="t" rtlCol="false" tIns="0" lIns="0" bIns="0" rIns="0">
            <a:spAutoFit/>
          </a:bodyPr>
          <a:lstStyle/>
          <a:p>
            <a:pPr algn="ctr">
              <a:lnSpc>
                <a:spcPts val="6019"/>
              </a:lnSpc>
            </a:pPr>
            <a:r>
              <a:rPr lang="en-US" b="true" sz="4299">
                <a:solidFill>
                  <a:srgbClr val="FFFFFF"/>
                </a:solidFill>
                <a:latin typeface="TT Supermolot Condensed Bold"/>
                <a:ea typeface="TT Supermolot Condensed Bold"/>
                <a:cs typeface="TT Supermolot Condensed Bold"/>
                <a:sym typeface="TT Supermolot Condensed Bold"/>
              </a:rPr>
              <a:t>Diagrama de Actividades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6147" r="0" b="-42035"/>
            </a:stretch>
          </a:blipFill>
        </p:spPr>
      </p:sp>
      <p:sp>
        <p:nvSpPr>
          <p:cNvPr name="AutoShape 3" id="3"/>
          <p:cNvSpPr/>
          <p:nvPr/>
        </p:nvSpPr>
        <p:spPr>
          <a:xfrm flipV="true">
            <a:off x="5207065" y="2147069"/>
            <a:ext cx="13193376" cy="326390"/>
          </a:xfrm>
          <a:prstGeom prst="line">
            <a:avLst/>
          </a:prstGeom>
          <a:ln cap="flat" w="38100">
            <a:solidFill>
              <a:srgbClr val="FFFFFF"/>
            </a:solidFill>
            <a:prstDash val="solid"/>
            <a:headEnd type="oval" len="lg" w="lg"/>
            <a:tailEnd type="none" len="sm" w="sm"/>
          </a:ln>
        </p:spPr>
      </p:sp>
      <p:sp>
        <p:nvSpPr>
          <p:cNvPr name="TextBox 4" id="4"/>
          <p:cNvSpPr txBox="true"/>
          <p:nvPr/>
        </p:nvSpPr>
        <p:spPr>
          <a:xfrm rot="0">
            <a:off x="328454" y="1725429"/>
            <a:ext cx="9757221"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Tecnologías del Desarrollo</a:t>
            </a:r>
          </a:p>
        </p:txBody>
      </p:sp>
      <p:sp>
        <p:nvSpPr>
          <p:cNvPr name="TextBox 5" id="5"/>
          <p:cNvSpPr txBox="true"/>
          <p:nvPr/>
        </p:nvSpPr>
        <p:spPr>
          <a:xfrm rot="0">
            <a:off x="328454" y="2948258"/>
            <a:ext cx="17112987" cy="6843691"/>
          </a:xfrm>
          <a:prstGeom prst="rect">
            <a:avLst/>
          </a:prstGeom>
        </p:spPr>
        <p:txBody>
          <a:bodyPr anchor="t" rtlCol="false" tIns="0" lIns="0" bIns="0" rIns="0">
            <a:spAutoFit/>
          </a:bodyPr>
          <a:lstStyle/>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Dart</a:t>
            </a:r>
            <a:r>
              <a:rPr lang="en-US" sz="2799">
                <a:solidFill>
                  <a:srgbClr val="FFFFFF"/>
                </a:solidFill>
                <a:latin typeface="Open Sans Light"/>
                <a:ea typeface="Open Sans Light"/>
                <a:cs typeface="Open Sans Light"/>
                <a:sym typeface="Open Sans Light"/>
              </a:rPr>
              <a:t>: es un lenguaje de programación desarrollado por Google, optimizado para el desarrollo de aplicaciones móviles, web y de escritorio. Es un lenguaje orientado a objetos, con tipado estático y soporte para programación asíncrona.</a:t>
            </a:r>
          </a:p>
          <a:p>
            <a:pPr algn="just">
              <a:lnSpc>
                <a:spcPts val="3919"/>
              </a:lnSpc>
            </a:pPr>
            <a:r>
              <a:rPr lang="en-US" sz="2799">
                <a:solidFill>
                  <a:srgbClr val="FFFFFF"/>
                </a:solidFill>
                <a:latin typeface="Open Sans Light"/>
                <a:ea typeface="Open Sans Light"/>
                <a:cs typeface="Open Sans Light"/>
                <a:sym typeface="Open Sans Light"/>
              </a:rPr>
              <a:t>       Versión Recomendada: 3.51.</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TypeScript</a:t>
            </a:r>
            <a:r>
              <a:rPr lang="en-US" sz="2799">
                <a:solidFill>
                  <a:srgbClr val="FFFFFF"/>
                </a:solidFill>
                <a:latin typeface="Open Sans Light"/>
                <a:ea typeface="Open Sans Light"/>
                <a:cs typeface="Open Sans Light"/>
                <a:sym typeface="Open Sans Light"/>
              </a:rPr>
              <a:t>: es un superset de JavaScript que añade tipado estático y otras características avanzadas. Facilita la detección temprana de errores y mejora la mantenibilidad del código.</a:t>
            </a:r>
          </a:p>
          <a:p>
            <a:pPr algn="just">
              <a:lnSpc>
                <a:spcPts val="3919"/>
              </a:lnSpc>
            </a:pPr>
            <a:r>
              <a:rPr lang="en-US" sz="2799">
                <a:solidFill>
                  <a:srgbClr val="FFFFFF"/>
                </a:solidFill>
                <a:latin typeface="Open Sans Light"/>
                <a:ea typeface="Open Sans Light"/>
                <a:cs typeface="Open Sans Light"/>
                <a:sym typeface="Open Sans Light"/>
              </a:rPr>
              <a:t>      Versión Recomendada: 5.52.</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JavaScript</a:t>
            </a:r>
            <a:r>
              <a:rPr lang="en-US" sz="2799">
                <a:solidFill>
                  <a:srgbClr val="FFFFFF"/>
                </a:solidFill>
                <a:latin typeface="Open Sans Light"/>
                <a:ea typeface="Open Sans Light"/>
                <a:cs typeface="Open Sans Light"/>
                <a:sym typeface="Open Sans Light"/>
              </a:rPr>
              <a:t>: es un lenguaje de programación interpretado, utilizado principalmente para el desarrollo web tanto en el frontend como en el backend. Es conocido por su flexibilidad y capacidad para crear contenido dinámico.</a:t>
            </a:r>
          </a:p>
          <a:p>
            <a:pPr algn="just">
              <a:lnSpc>
                <a:spcPts val="3919"/>
              </a:lnSpc>
            </a:pPr>
            <a:r>
              <a:rPr lang="en-US" sz="2799">
                <a:solidFill>
                  <a:srgbClr val="FFFFFF"/>
                </a:solidFill>
                <a:latin typeface="Open Sans Light"/>
                <a:ea typeface="Open Sans Light"/>
                <a:cs typeface="Open Sans Light"/>
                <a:sym typeface="Open Sans Light"/>
              </a:rPr>
              <a:t>       Versión Recomendada: ECMAScript 20243.</a:t>
            </a:r>
          </a:p>
          <a:p>
            <a:pPr algn="just" marL="604386" indent="-302193" lvl="1">
              <a:lnSpc>
                <a:spcPts val="3919"/>
              </a:lnSpc>
              <a:buFont typeface="Arial"/>
              <a:buChar char="•"/>
            </a:pPr>
            <a:r>
              <a:rPr lang="en-US" b="true" sz="2799">
                <a:solidFill>
                  <a:srgbClr val="FFFFFF"/>
                </a:solidFill>
                <a:latin typeface="Open Sans Bold"/>
                <a:ea typeface="Open Sans Bold"/>
                <a:cs typeface="Open Sans Bold"/>
                <a:sym typeface="Open Sans Bold"/>
              </a:rPr>
              <a:t>Kotlin</a:t>
            </a:r>
            <a:r>
              <a:rPr lang="en-US" sz="2799">
                <a:solidFill>
                  <a:srgbClr val="FFFFFF"/>
                </a:solidFill>
                <a:latin typeface="Open Sans Light"/>
                <a:ea typeface="Open Sans Light"/>
                <a:cs typeface="Open Sans Light"/>
                <a:sym typeface="Open Sans Light"/>
              </a:rPr>
              <a:t>:es un lenguaje de programación moderno y estáticamente tipado, desarrollado por JetBrains. Es el lenguaje oficial para el desarrollo de aplicaciones Android y es conocido por su concisión y seguridad.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812" t="-25079" r="-4737" b="-33102"/>
            </a:stretch>
          </a:blipFill>
        </p:spPr>
      </p:sp>
      <p:sp>
        <p:nvSpPr>
          <p:cNvPr name="AutoShape 3" id="3"/>
          <p:cNvSpPr/>
          <p:nvPr/>
        </p:nvSpPr>
        <p:spPr>
          <a:xfrm rot="0">
            <a:off x="11727550" y="843637"/>
            <a:ext cx="13205694"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4143993" y="9406139"/>
            <a:ext cx="13627237"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8633819" y="781160"/>
            <a:ext cx="3141356" cy="463350"/>
          </a:xfrm>
          <a:custGeom>
            <a:avLst/>
            <a:gdLst/>
            <a:ahLst/>
            <a:cxnLst/>
            <a:rect r="r" b="b" t="t" l="l"/>
            <a:pathLst>
              <a:path h="463350" w="3141356">
                <a:moveTo>
                  <a:pt x="0" y="0"/>
                </a:moveTo>
                <a:lnTo>
                  <a:pt x="3141356" y="0"/>
                </a:lnTo>
                <a:lnTo>
                  <a:pt x="3141356" y="463350"/>
                </a:lnTo>
                <a:lnTo>
                  <a:pt x="0" y="46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473238" y="9090275"/>
            <a:ext cx="2789682" cy="411478"/>
          </a:xfrm>
          <a:custGeom>
            <a:avLst/>
            <a:gdLst/>
            <a:ahLst/>
            <a:cxnLst/>
            <a:rect r="r" b="b" t="t" l="l"/>
            <a:pathLst>
              <a:path h="411478" w="2789682">
                <a:moveTo>
                  <a:pt x="0" y="0"/>
                </a:moveTo>
                <a:lnTo>
                  <a:pt x="2789682" y="0"/>
                </a:lnTo>
                <a:lnTo>
                  <a:pt x="2789682" y="411478"/>
                </a:lnTo>
                <a:lnTo>
                  <a:pt x="0" y="41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933450"/>
            <a:ext cx="438307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Diseño Del Sistema </a:t>
            </a:r>
          </a:p>
        </p:txBody>
      </p:sp>
      <p:sp>
        <p:nvSpPr>
          <p:cNvPr name="TextBox 8" id="8"/>
          <p:cNvSpPr txBox="true"/>
          <p:nvPr/>
        </p:nvSpPr>
        <p:spPr>
          <a:xfrm rot="0">
            <a:off x="858990" y="2006533"/>
            <a:ext cx="14374233" cy="5901797"/>
          </a:xfrm>
          <a:prstGeom prst="rect">
            <a:avLst/>
          </a:prstGeom>
        </p:spPr>
        <p:txBody>
          <a:bodyPr anchor="t" rtlCol="false" tIns="0" lIns="0" bIns="0" rIns="0">
            <a:spAutoFit/>
          </a:bodyPr>
          <a:lstStyle/>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Flutter: es un framework de Google para el desarrollo de aplicaciones nativas multiplataforma desde un solo código base. Utiliza Dart y permite la compilación a código nativo para un rendimiento óptimo.</a:t>
            </a:r>
          </a:p>
          <a:p>
            <a:pPr algn="just">
              <a:lnSpc>
                <a:spcPts val="4264"/>
              </a:lnSpc>
            </a:pPr>
          </a:p>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NestJS: es un framework para Node.js que utiliza TypeScript. Es modular y escalable, ideal para construir aplicaciones del lado del servidor robustas y mantenibles.</a:t>
            </a:r>
          </a:p>
          <a:p>
            <a:pPr algn="just">
              <a:lnSpc>
                <a:spcPts val="4264"/>
              </a:lnSpc>
            </a:pPr>
          </a:p>
          <a:p>
            <a:pPr algn="just" marL="657630" indent="-328815" lvl="1">
              <a:lnSpc>
                <a:spcPts val="4264"/>
              </a:lnSpc>
              <a:buFont typeface="Arial"/>
              <a:buChar char="•"/>
            </a:pPr>
            <a:r>
              <a:rPr lang="en-US" sz="3045">
                <a:solidFill>
                  <a:srgbClr val="FFFFFF"/>
                </a:solidFill>
                <a:latin typeface="Open Sans Light"/>
                <a:ea typeface="Open Sans Light"/>
                <a:cs typeface="Open Sans Light"/>
                <a:sym typeface="Open Sans Light"/>
              </a:rPr>
              <a:t>Socket.IO: es una librería que permite la comunicación en tiempo real entre clientes y servidores mediante WebSockets. Es ampliamente utilizada para aplicaciones que requieren interactividad en tiempo real.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6147" r="0" b="-42035"/>
            </a:stretch>
          </a:blipFill>
        </p:spPr>
      </p:sp>
      <p:grpSp>
        <p:nvGrpSpPr>
          <p:cNvPr name="Group 3" id="3"/>
          <p:cNvGrpSpPr>
            <a:grpSpLocks noChangeAspect="true"/>
          </p:cNvGrpSpPr>
          <p:nvPr/>
        </p:nvGrpSpPr>
        <p:grpSpPr>
          <a:xfrm rot="0">
            <a:off x="11184978" y="6264373"/>
            <a:ext cx="6914740" cy="5987853"/>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35445" t="0" r="-26415" b="0"/>
              </a:stretch>
            </a:blipFill>
          </p:spPr>
        </p:sp>
      </p:grpSp>
      <p:grpSp>
        <p:nvGrpSpPr>
          <p:cNvPr name="Group 5" id="5"/>
          <p:cNvGrpSpPr>
            <a:grpSpLocks noChangeAspect="true"/>
          </p:cNvGrpSpPr>
          <p:nvPr/>
        </p:nvGrpSpPr>
        <p:grpSpPr>
          <a:xfrm rot="0">
            <a:off x="10899777" y="-56994"/>
            <a:ext cx="6914740" cy="5987853"/>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9618" t="0" r="-9618" b="0"/>
              </a:stretch>
            </a:blipFill>
          </p:spPr>
        </p:sp>
      </p:grpSp>
      <p:grpSp>
        <p:nvGrpSpPr>
          <p:cNvPr name="Group 7" id="7"/>
          <p:cNvGrpSpPr/>
          <p:nvPr/>
        </p:nvGrpSpPr>
        <p:grpSpPr>
          <a:xfrm rot="0">
            <a:off x="16861051" y="2936933"/>
            <a:ext cx="2995149" cy="5085855"/>
            <a:chOff x="0" y="0"/>
            <a:chExt cx="812800" cy="1380159"/>
          </a:xfrm>
        </p:grpSpPr>
        <p:sp>
          <p:nvSpPr>
            <p:cNvPr name="Freeform 8" id="8"/>
            <p:cNvSpPr/>
            <p:nvPr/>
          </p:nvSpPr>
          <p:spPr>
            <a:xfrm flipH="false" flipV="false" rot="0">
              <a:off x="0" y="0"/>
              <a:ext cx="812800" cy="1380159"/>
            </a:xfrm>
            <a:custGeom>
              <a:avLst/>
              <a:gdLst/>
              <a:ahLst/>
              <a:cxnLst/>
              <a:rect r="r" b="b" t="t" l="l"/>
              <a:pathLst>
                <a:path h="1380159" w="812800">
                  <a:moveTo>
                    <a:pt x="406400" y="0"/>
                  </a:moveTo>
                  <a:lnTo>
                    <a:pt x="812800" y="690080"/>
                  </a:lnTo>
                  <a:lnTo>
                    <a:pt x="406400" y="1380159"/>
                  </a:lnTo>
                  <a:lnTo>
                    <a:pt x="0" y="690080"/>
                  </a:lnTo>
                  <a:lnTo>
                    <a:pt x="406400" y="0"/>
                  </a:lnTo>
                  <a:close/>
                </a:path>
              </a:pathLst>
            </a:custGeom>
            <a:solidFill>
              <a:srgbClr val="004AAD"/>
            </a:solidFill>
          </p:spPr>
        </p:sp>
        <p:sp>
          <p:nvSpPr>
            <p:cNvPr name="TextBox 9" id="9"/>
            <p:cNvSpPr txBox="true"/>
            <p:nvPr/>
          </p:nvSpPr>
          <p:spPr>
            <a:xfrm>
              <a:off x="139700" y="199115"/>
              <a:ext cx="533400" cy="94383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933450"/>
            <a:ext cx="6023606" cy="837565"/>
          </a:xfrm>
          <a:prstGeom prst="rect">
            <a:avLst/>
          </a:prstGeom>
        </p:spPr>
        <p:txBody>
          <a:bodyPr anchor="t" rtlCol="false" tIns="0" lIns="0" bIns="0" rIns="0">
            <a:spAutoFit/>
          </a:bodyPr>
          <a:lstStyle/>
          <a:p>
            <a:pPr algn="l">
              <a:lnSpc>
                <a:spcPts val="6859"/>
              </a:lnSpc>
            </a:pPr>
            <a:r>
              <a:rPr lang="en-US" sz="4899" b="true">
                <a:solidFill>
                  <a:srgbClr val="FFFFFF"/>
                </a:solidFill>
                <a:latin typeface="TT Supermolot Condensed Bold"/>
                <a:ea typeface="TT Supermolot Condensed Bold"/>
                <a:cs typeface="TT Supermolot Condensed Bold"/>
                <a:sym typeface="TT Supermolot Condensed Bold"/>
              </a:rPr>
              <a:t>Diseño Del Sistema </a:t>
            </a:r>
          </a:p>
        </p:txBody>
      </p:sp>
      <p:sp>
        <p:nvSpPr>
          <p:cNvPr name="Freeform 11" id="11"/>
          <p:cNvSpPr/>
          <p:nvPr/>
        </p:nvSpPr>
        <p:spPr>
          <a:xfrm flipH="false" flipV="false" rot="0">
            <a:off x="9572130" y="906247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722224" y="963434"/>
            <a:ext cx="4307277" cy="635323"/>
          </a:xfrm>
          <a:custGeom>
            <a:avLst/>
            <a:gdLst/>
            <a:ahLst/>
            <a:cxnLst/>
            <a:rect r="r" b="b" t="t" l="l"/>
            <a:pathLst>
              <a:path h="635323" w="4307277">
                <a:moveTo>
                  <a:pt x="0" y="0"/>
                </a:moveTo>
                <a:lnTo>
                  <a:pt x="4307277" y="0"/>
                </a:lnTo>
                <a:lnTo>
                  <a:pt x="4307277" y="635324"/>
                </a:lnTo>
                <a:lnTo>
                  <a:pt x="0" y="6353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12050" y="2543708"/>
            <a:ext cx="11580052" cy="5157638"/>
          </a:xfrm>
          <a:prstGeom prst="rect">
            <a:avLst/>
          </a:prstGeom>
        </p:spPr>
        <p:txBody>
          <a:bodyPr anchor="t" rtlCol="false" tIns="0" lIns="0" bIns="0" rIns="0">
            <a:spAutoFit/>
          </a:bodyPr>
          <a:lstStyle/>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MySQL</a:t>
            </a:r>
            <a:r>
              <a:rPr lang="en-US" sz="2068">
                <a:solidFill>
                  <a:srgbClr val="FFFFFF"/>
                </a:solidFill>
                <a:latin typeface="Open Sans Light"/>
                <a:ea typeface="Open Sans Light"/>
                <a:cs typeface="Open Sans Light"/>
                <a:sym typeface="Open Sans Light"/>
              </a:rPr>
              <a:t>:es un sistema de gestión de bases de datos relacional, conocido por su fiabilidad y rendimiento. Es ampliamente utilizado en aplicaciones web y empresariales.</a:t>
            </a:r>
          </a:p>
          <a:p>
            <a:pPr algn="just">
              <a:lnSpc>
                <a:spcPts val="2895"/>
              </a:lnSpc>
            </a:pPr>
          </a:p>
          <a:p>
            <a:pPr algn="just">
              <a:lnSpc>
                <a:spcPts val="2895"/>
              </a:lnSpc>
            </a:pPr>
            <a:r>
              <a:rPr lang="en-US" b="true" sz="2068">
                <a:solidFill>
                  <a:srgbClr val="FFFFFF"/>
                </a:solidFill>
                <a:latin typeface="Open Sans Bold"/>
                <a:ea typeface="Open Sans Bold"/>
                <a:cs typeface="Open Sans Bold"/>
                <a:sym typeface="Open Sans Bold"/>
              </a:rPr>
              <a:t>Herramientas de Desarrollo</a:t>
            </a: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Visual Studio Code</a:t>
            </a:r>
            <a:r>
              <a:rPr lang="en-US" sz="2068">
                <a:solidFill>
                  <a:srgbClr val="FFFFFF"/>
                </a:solidFill>
                <a:latin typeface="Open Sans Light"/>
                <a:ea typeface="Open Sans Light"/>
                <a:cs typeface="Open Sans Light"/>
                <a:sym typeface="Open Sans Light"/>
              </a:rPr>
              <a:t>: es un editor de código fuente ligero y potente, con soporte para múltiples lenguajes de programación y una amplia gama de extensiones.</a:t>
            </a:r>
          </a:p>
          <a:p>
            <a:pPr algn="just">
              <a:lnSpc>
                <a:spcPts val="2895"/>
              </a:lnSpc>
            </a:pP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Docker:</a:t>
            </a:r>
            <a:r>
              <a:rPr lang="en-US" sz="2068">
                <a:solidFill>
                  <a:srgbClr val="FFFFFF"/>
                </a:solidFill>
                <a:latin typeface="Open Sans Light"/>
                <a:ea typeface="Open Sans Light"/>
                <a:cs typeface="Open Sans Light"/>
                <a:sym typeface="Open Sans Light"/>
              </a:rPr>
              <a:t> es una plataforma que permite empaquetar aplicaciones y sus dependencias en contenedores aislados, facilitando la portabilidad y la consistencia en los entornos de desarrollo y producción.</a:t>
            </a:r>
          </a:p>
          <a:p>
            <a:pPr algn="just">
              <a:lnSpc>
                <a:spcPts val="3810"/>
              </a:lnSpc>
            </a:pPr>
          </a:p>
          <a:p>
            <a:pPr algn="just" marL="446566" indent="-223283" lvl="1">
              <a:lnSpc>
                <a:spcPts val="2895"/>
              </a:lnSpc>
              <a:buFont typeface="Arial"/>
              <a:buChar char="•"/>
            </a:pPr>
            <a:r>
              <a:rPr lang="en-US" b="true" sz="2068">
                <a:solidFill>
                  <a:srgbClr val="FFFFFF"/>
                </a:solidFill>
                <a:latin typeface="Open Sans Bold"/>
                <a:ea typeface="Open Sans Bold"/>
                <a:cs typeface="Open Sans Bold"/>
                <a:sym typeface="Open Sans Bold"/>
              </a:rPr>
              <a:t>Android Studio:</a:t>
            </a:r>
            <a:r>
              <a:rPr lang="en-US" sz="2068">
                <a:solidFill>
                  <a:srgbClr val="FFFFFF"/>
                </a:solidFill>
                <a:latin typeface="Open Sans Light"/>
                <a:ea typeface="Open Sans Light"/>
                <a:cs typeface="Open Sans Light"/>
                <a:sym typeface="Open Sans Light"/>
              </a:rPr>
              <a:t> es el IDE oficial para el desarrollo de aplicaciones Android, basado en IntelliJ IDEA. Ofrece herramientas integradas para el diseño, desarrollo, prueba y depuración de aplicaciones Android.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AutoShape 3" id="3"/>
          <p:cNvSpPr/>
          <p:nvPr/>
        </p:nvSpPr>
        <p:spPr>
          <a:xfrm rot="0">
            <a:off x="6591374" y="9463408"/>
            <a:ext cx="4306471"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491286" y="933450"/>
            <a:ext cx="7144325"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Planilla De Responsabilidades </a:t>
            </a:r>
          </a:p>
        </p:txBody>
      </p:sp>
      <p:sp>
        <p:nvSpPr>
          <p:cNvPr name="Freeform 5" id="5"/>
          <p:cNvSpPr/>
          <p:nvPr/>
        </p:nvSpPr>
        <p:spPr>
          <a:xfrm flipH="false" flipV="false" rot="0">
            <a:off x="3964656" y="941752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07964" y="83287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651363" y="2180013"/>
            <a:ext cx="8807332" cy="5248134"/>
          </a:xfrm>
          <a:custGeom>
            <a:avLst/>
            <a:gdLst/>
            <a:ahLst/>
            <a:cxnLst/>
            <a:rect r="r" b="b" t="t" l="l"/>
            <a:pathLst>
              <a:path h="5248134" w="8807332">
                <a:moveTo>
                  <a:pt x="0" y="0"/>
                </a:moveTo>
                <a:lnTo>
                  <a:pt x="8807332" y="0"/>
                </a:lnTo>
                <a:lnTo>
                  <a:pt x="8807332" y="5248134"/>
                </a:lnTo>
                <a:lnTo>
                  <a:pt x="0" y="5248134"/>
                </a:lnTo>
                <a:lnTo>
                  <a:pt x="0" y="0"/>
                </a:lnTo>
                <a:close/>
              </a:path>
            </a:pathLst>
          </a:custGeom>
          <a:blipFill>
            <a:blip r:embed="rId5"/>
            <a:stretch>
              <a:fillRect l="0" t="0" r="-963"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Freeform 3" id="3"/>
          <p:cNvSpPr/>
          <p:nvPr/>
        </p:nvSpPr>
        <p:spPr>
          <a:xfrm flipH="false" flipV="false" rot="0">
            <a:off x="471591" y="2754497"/>
            <a:ext cx="17248586" cy="4751497"/>
          </a:xfrm>
          <a:custGeom>
            <a:avLst/>
            <a:gdLst/>
            <a:ahLst/>
            <a:cxnLst/>
            <a:rect r="r" b="b" t="t" l="l"/>
            <a:pathLst>
              <a:path h="4751497" w="17248586">
                <a:moveTo>
                  <a:pt x="0" y="0"/>
                </a:moveTo>
                <a:lnTo>
                  <a:pt x="17248587" y="0"/>
                </a:lnTo>
                <a:lnTo>
                  <a:pt x="17248587" y="4751497"/>
                </a:lnTo>
                <a:lnTo>
                  <a:pt x="0" y="4751497"/>
                </a:lnTo>
                <a:lnTo>
                  <a:pt x="0" y="0"/>
                </a:lnTo>
                <a:close/>
              </a:path>
            </a:pathLst>
          </a:custGeom>
          <a:blipFill>
            <a:blip r:embed="rId3"/>
            <a:stretch>
              <a:fillRect l="0" t="0" r="0" b="0"/>
            </a:stretch>
          </a:blipFill>
        </p:spPr>
      </p:sp>
      <p:sp>
        <p:nvSpPr>
          <p:cNvPr name="TextBox 4" id="4"/>
          <p:cNvSpPr txBox="true"/>
          <p:nvPr/>
        </p:nvSpPr>
        <p:spPr>
          <a:xfrm rot="0">
            <a:off x="289351" y="432111"/>
            <a:ext cx="7195393"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Planificacion</a:t>
            </a:r>
            <a:r>
              <a:rPr lang="en-US" sz="8500" b="true">
                <a:solidFill>
                  <a:srgbClr val="000000"/>
                </a:solidFill>
                <a:latin typeface="Open Sans Bold"/>
                <a:ea typeface="Open Sans Bold"/>
                <a:cs typeface="Open Sans Bold"/>
                <a:sym typeface="Open Sans Bold"/>
              </a:rPr>
              <a:t> </a:t>
            </a:r>
          </a:p>
        </p:txBody>
      </p:sp>
      <p:sp>
        <p:nvSpPr>
          <p:cNvPr name="TextBox 5" id="5"/>
          <p:cNvSpPr txBox="true"/>
          <p:nvPr/>
        </p:nvSpPr>
        <p:spPr>
          <a:xfrm rot="0">
            <a:off x="1971919" y="1797356"/>
            <a:ext cx="4557564" cy="887095"/>
          </a:xfrm>
          <a:prstGeom prst="rect">
            <a:avLst/>
          </a:prstGeom>
        </p:spPr>
        <p:txBody>
          <a:bodyPr anchor="t" rtlCol="false" tIns="0" lIns="0" bIns="0" rIns="0">
            <a:spAutoFit/>
          </a:bodyPr>
          <a:lstStyle/>
          <a:p>
            <a:pPr algn="ctr">
              <a:lnSpc>
                <a:spcPts val="7279"/>
              </a:lnSpc>
            </a:pPr>
            <a:r>
              <a:rPr lang="en-US" sz="5199" b="true">
                <a:solidFill>
                  <a:srgbClr val="F1F1F1"/>
                </a:solidFill>
                <a:latin typeface="Open Sans Bold"/>
                <a:ea typeface="Open Sans Bold"/>
                <a:cs typeface="Open Sans Bold"/>
                <a:sym typeface="Open Sans Bold"/>
              </a:rPr>
              <a:t>CARTA GANTT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Freeform 3" id="3"/>
          <p:cNvSpPr/>
          <p:nvPr/>
        </p:nvSpPr>
        <p:spPr>
          <a:xfrm flipH="false" flipV="false" rot="0">
            <a:off x="424275" y="2154640"/>
            <a:ext cx="8215888" cy="3492913"/>
          </a:xfrm>
          <a:custGeom>
            <a:avLst/>
            <a:gdLst/>
            <a:ahLst/>
            <a:cxnLst/>
            <a:rect r="r" b="b" t="t" l="l"/>
            <a:pathLst>
              <a:path h="3492913" w="8215888">
                <a:moveTo>
                  <a:pt x="0" y="0"/>
                </a:moveTo>
                <a:lnTo>
                  <a:pt x="8215887" y="0"/>
                </a:lnTo>
                <a:lnTo>
                  <a:pt x="8215887" y="3492913"/>
                </a:lnTo>
                <a:lnTo>
                  <a:pt x="0" y="3492913"/>
                </a:lnTo>
                <a:lnTo>
                  <a:pt x="0" y="0"/>
                </a:lnTo>
                <a:close/>
              </a:path>
            </a:pathLst>
          </a:custGeom>
          <a:blipFill>
            <a:blip r:embed="rId3"/>
            <a:stretch>
              <a:fillRect l="0" t="0" r="0" b="0"/>
            </a:stretch>
          </a:blipFill>
        </p:spPr>
      </p:sp>
      <p:sp>
        <p:nvSpPr>
          <p:cNvPr name="Freeform 4" id="4"/>
          <p:cNvSpPr/>
          <p:nvPr/>
        </p:nvSpPr>
        <p:spPr>
          <a:xfrm flipH="false" flipV="false" rot="0">
            <a:off x="10360178" y="603561"/>
            <a:ext cx="7071393" cy="5989538"/>
          </a:xfrm>
          <a:custGeom>
            <a:avLst/>
            <a:gdLst/>
            <a:ahLst/>
            <a:cxnLst/>
            <a:rect r="r" b="b" t="t" l="l"/>
            <a:pathLst>
              <a:path h="5989538" w="7071393">
                <a:moveTo>
                  <a:pt x="0" y="0"/>
                </a:moveTo>
                <a:lnTo>
                  <a:pt x="7071393" y="0"/>
                </a:lnTo>
                <a:lnTo>
                  <a:pt x="7071393" y="5989539"/>
                </a:lnTo>
                <a:lnTo>
                  <a:pt x="0" y="5989539"/>
                </a:lnTo>
                <a:lnTo>
                  <a:pt x="0" y="0"/>
                </a:lnTo>
                <a:close/>
              </a:path>
            </a:pathLst>
          </a:custGeom>
          <a:blipFill>
            <a:blip r:embed="rId4"/>
            <a:stretch>
              <a:fillRect l="0" t="0" r="0" b="0"/>
            </a:stretch>
          </a:blipFill>
        </p:spPr>
      </p:sp>
      <p:sp>
        <p:nvSpPr>
          <p:cNvPr name="TextBox 5" id="5"/>
          <p:cNvSpPr txBox="true"/>
          <p:nvPr/>
        </p:nvSpPr>
        <p:spPr>
          <a:xfrm rot="0">
            <a:off x="1963593" y="432111"/>
            <a:ext cx="3846909"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Costos</a:t>
            </a:r>
            <a:r>
              <a:rPr lang="en-US" sz="8500" b="true">
                <a:solidFill>
                  <a:srgbClr val="000000"/>
                </a:solidFill>
                <a:latin typeface="Open Sans Bold"/>
                <a:ea typeface="Open Sans Bold"/>
                <a:cs typeface="Open Sans Bold"/>
                <a:sym typeface="Open Sans Bold"/>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7933" r="0" b="-40248"/>
            </a:stretch>
          </a:blipFill>
        </p:spPr>
      </p:sp>
      <p:sp>
        <p:nvSpPr>
          <p:cNvPr name="TextBox 3" id="3"/>
          <p:cNvSpPr txBox="true"/>
          <p:nvPr/>
        </p:nvSpPr>
        <p:spPr>
          <a:xfrm rot="0">
            <a:off x="1963593" y="432111"/>
            <a:ext cx="3846909" cy="1460495"/>
          </a:xfrm>
          <a:prstGeom prst="rect">
            <a:avLst/>
          </a:prstGeom>
        </p:spPr>
        <p:txBody>
          <a:bodyPr anchor="t" rtlCol="false" tIns="0" lIns="0" bIns="0" rIns="0">
            <a:spAutoFit/>
          </a:bodyPr>
          <a:lstStyle/>
          <a:p>
            <a:pPr algn="ctr">
              <a:lnSpc>
                <a:spcPts val="11900"/>
              </a:lnSpc>
            </a:pPr>
            <a:r>
              <a:rPr lang="en-US" sz="8500" b="true">
                <a:solidFill>
                  <a:srgbClr val="F1F1F1"/>
                </a:solidFill>
                <a:latin typeface="Open Sans Bold"/>
                <a:ea typeface="Open Sans Bold"/>
                <a:cs typeface="Open Sans Bold"/>
                <a:sym typeface="Open Sans Bold"/>
              </a:rPr>
              <a:t>Costos</a:t>
            </a:r>
            <a:r>
              <a:rPr lang="en-US" sz="8500" b="true">
                <a:solidFill>
                  <a:srgbClr val="000000"/>
                </a:solidFill>
                <a:latin typeface="Open Sans Bold"/>
                <a:ea typeface="Open Sans Bold"/>
                <a:cs typeface="Open Sans Bold"/>
                <a:sym typeface="Open Sans Bold"/>
              </a:rPr>
              <a:t> </a:t>
            </a:r>
          </a:p>
        </p:txBody>
      </p:sp>
      <p:sp>
        <p:nvSpPr>
          <p:cNvPr name="TextBox 4" id="4"/>
          <p:cNvSpPr txBox="true"/>
          <p:nvPr/>
        </p:nvSpPr>
        <p:spPr>
          <a:xfrm rot="0">
            <a:off x="1028700" y="2295842"/>
            <a:ext cx="7021116" cy="5657215"/>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Costos por Fase: </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Inicio del Proyecto: $12,375,000 </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Planificación: $44,573,000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Ejecución: $15,037,000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Cierre del Proyecto: $3,050,000</a:t>
            </a:r>
          </a:p>
          <a:p>
            <a:pPr algn="just">
              <a:lnSpc>
                <a:spcPts val="2659"/>
              </a:lnSpc>
            </a:pP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Costos por Actor o Rol:</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Project Manager (María Paz Contreras):  $12,500,000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Full Stack Developer (Sergio Carrasco): $12,500,000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Ingeniero DevOps (Sergio Carrasco): $13,350,000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Analista de QA (Benjamín Ávila): $9,000,000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Diseñador UX/UI (María Paz Contreras): $9,000,000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Especialista en Seguridad (Sergio Carrasco):$12,500,000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Analista de Negocios (María Paz Contreras):$10,000,000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Soporte Técnico (Benjamín Ávila):$6,000,000</a:t>
            </a:r>
          </a:p>
          <a:p>
            <a:pPr algn="just" marL="410209" indent="-205105" lvl="1">
              <a:lnSpc>
                <a:spcPts val="2659"/>
              </a:lnSpc>
              <a:buFont typeface="Arial"/>
              <a:buChar char="•"/>
            </a:pPr>
            <a:r>
              <a:rPr lang="en-US" b="true" sz="1899">
                <a:solidFill>
                  <a:srgbClr val="FFFFFF"/>
                </a:solidFill>
                <a:latin typeface="Open Sans Bold"/>
                <a:ea typeface="Open Sans Bold"/>
                <a:cs typeface="Open Sans Bold"/>
                <a:sym typeface="Open Sans Bold"/>
              </a:rPr>
              <a:t>  </a:t>
            </a:r>
          </a:p>
          <a:p>
            <a:pPr algn="just" marL="410209" indent="-205105" lvl="1">
              <a:lnSpc>
                <a:spcPts val="2659"/>
              </a:lnSpc>
              <a:buFont typeface="Arial"/>
              <a:buChar char="•"/>
            </a:pPr>
          </a:p>
        </p:txBody>
      </p:sp>
      <p:sp>
        <p:nvSpPr>
          <p:cNvPr name="TextBox 5" id="5"/>
          <p:cNvSpPr txBox="true"/>
          <p:nvPr/>
        </p:nvSpPr>
        <p:spPr>
          <a:xfrm rot="0">
            <a:off x="8921353" y="1596105"/>
            <a:ext cx="8337947" cy="5657215"/>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Costos de Hardware:</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Equipos Notebook (3 unidades HP Core i7): $1,000,000 cada uno</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$3,000,000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Servidor Local: $5,000,000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$5,000,000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Subtotal Hardware: $8,000,000</a:t>
            </a:r>
          </a:p>
          <a:p>
            <a:pPr algn="just">
              <a:lnSpc>
                <a:spcPts val="2659"/>
              </a:lnSpc>
            </a:pP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Costos de Software:</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Base de Datos MySQL (Mensual): $300,000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Estimado Total (12 meses): $3,600,000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Software de Desarrollo: $2,000,000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Cursos para el Equipo de Trabajo: $200,000 * 3 = $600,000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Frameworks y Licencias: $1,000,000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Software de Gestión de Proyectos: $1,200,000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Subtotal Software: $8,400,000</a:t>
            </a:r>
          </a:p>
          <a:p>
            <a:pPr algn="just" marL="410209" indent="-205105" lvl="1">
              <a:lnSpc>
                <a:spcPts val="2659"/>
              </a:lnSpc>
              <a:buFont typeface="Arial"/>
              <a:buChar char="•"/>
            </a:pPr>
            <a:r>
              <a:rPr lang="en-US" sz="1899">
                <a:solidFill>
                  <a:srgbClr val="FFFFFF"/>
                </a:solidFill>
                <a:latin typeface="Open Sans Light"/>
                <a:ea typeface="Open Sans Light"/>
                <a:cs typeface="Open Sans Light"/>
                <a:sym typeface="Open Sans Light"/>
              </a:rPr>
              <a:t>    Total General del Proyecto: $85,350,000 + $16,400,000 = $101,750,000</a:t>
            </a:r>
          </a:p>
          <a:p>
            <a:pPr algn="just" marL="410209" indent="-205105" lvl="1">
              <a:lnSpc>
                <a:spcPts val="2659"/>
              </a:lnSpc>
              <a:buFont typeface="Arial"/>
              <a:buChar char="•"/>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75847" y="3936468"/>
            <a:ext cx="9136306" cy="2175939"/>
          </a:xfrm>
          <a:prstGeom prst="rect">
            <a:avLst/>
          </a:prstGeom>
        </p:spPr>
        <p:txBody>
          <a:bodyPr anchor="t" rtlCol="false" tIns="0" lIns="0" bIns="0" rIns="0">
            <a:spAutoFit/>
          </a:bodyPr>
          <a:lstStyle/>
          <a:p>
            <a:pPr algn="ctr">
              <a:lnSpc>
                <a:spcPts val="17814"/>
              </a:lnSpc>
            </a:pPr>
            <a:r>
              <a:rPr lang="en-US" b="true" sz="12724">
                <a:solidFill>
                  <a:srgbClr val="000000"/>
                </a:solidFill>
                <a:latin typeface="TT Supermolot Condensed Bold"/>
                <a:ea typeface="TT Supermolot Condensed Bold"/>
                <a:cs typeface="TT Supermolot Condensed Bold"/>
                <a:sym typeface="TT Supermolot Condensed Bold"/>
              </a:rPr>
              <a:t>CONCLUSION </a:t>
            </a:r>
          </a:p>
        </p:txBody>
      </p:sp>
      <p:sp>
        <p:nvSpPr>
          <p:cNvPr name="Freeform 3" id="3"/>
          <p:cNvSpPr/>
          <p:nvPr/>
        </p:nvSpPr>
        <p:spPr>
          <a:xfrm flipH="false" flipV="false" rot="0">
            <a:off x="8682262" y="2520963"/>
            <a:ext cx="923476" cy="615651"/>
          </a:xfrm>
          <a:custGeom>
            <a:avLst/>
            <a:gdLst/>
            <a:ahLst/>
            <a:cxnLst/>
            <a:rect r="r" b="b" t="t" l="l"/>
            <a:pathLst>
              <a:path h="615651" w="923476">
                <a:moveTo>
                  <a:pt x="0" y="0"/>
                </a:moveTo>
                <a:lnTo>
                  <a:pt x="923476" y="0"/>
                </a:lnTo>
                <a:lnTo>
                  <a:pt x="923476" y="615651"/>
                </a:lnTo>
                <a:lnTo>
                  <a:pt x="0" y="615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61577" y="3186852"/>
            <a:ext cx="2364845" cy="375320"/>
          </a:xfrm>
          <a:prstGeom prst="rect">
            <a:avLst/>
          </a:prstGeom>
        </p:spPr>
        <p:txBody>
          <a:bodyPr anchor="t" rtlCol="false" tIns="0" lIns="0" bIns="0" rIns="0">
            <a:spAutoFit/>
          </a:bodyPr>
          <a:lstStyle/>
          <a:p>
            <a:pPr algn="ctr">
              <a:lnSpc>
                <a:spcPts val="3054"/>
              </a:lnSpc>
            </a:pPr>
            <a:r>
              <a:rPr lang="en-US" sz="2182">
                <a:solidFill>
                  <a:srgbClr val="1E1C27"/>
                </a:solidFill>
                <a:latin typeface="TT Supermolot Neue Condensed"/>
                <a:ea typeface="TT Supermolot Neue Condensed"/>
                <a:cs typeface="TT Supermolot Neue Condensed"/>
                <a:sym typeface="TT Supermolot Neue Condensed"/>
              </a:rPr>
              <a:t>Thynk Unlimited</a:t>
            </a:r>
          </a:p>
        </p:txBody>
      </p:sp>
      <p:sp>
        <p:nvSpPr>
          <p:cNvPr name="TextBox 5" id="5"/>
          <p:cNvSpPr txBox="true"/>
          <p:nvPr/>
        </p:nvSpPr>
        <p:spPr>
          <a:xfrm rot="0">
            <a:off x="6180829" y="6386826"/>
            <a:ext cx="5926342" cy="630584"/>
          </a:xfrm>
          <a:prstGeom prst="rect">
            <a:avLst/>
          </a:prstGeom>
        </p:spPr>
        <p:txBody>
          <a:bodyPr anchor="t" rtlCol="false" tIns="0" lIns="0" bIns="0" rIns="0">
            <a:spAutoFit/>
          </a:bodyPr>
          <a:lstStyle/>
          <a:p>
            <a:pPr algn="ctr">
              <a:lnSpc>
                <a:spcPts val="5143"/>
              </a:lnSpc>
            </a:pPr>
            <a:r>
              <a:rPr lang="en-US" sz="3673" spc="172">
                <a:solidFill>
                  <a:srgbClr val="1E1C27"/>
                </a:solidFill>
                <a:latin typeface="TT Supermolot Neue Condensed"/>
                <a:ea typeface="TT Supermolot Neue Condensed"/>
                <a:cs typeface="TT Supermolot Neue Condensed"/>
                <a:sym typeface="TT Supermolot Neue Condensed"/>
              </a:rPr>
              <a:t>www.reallygreatsite.com</a:t>
            </a:r>
          </a:p>
        </p:txBody>
      </p:sp>
      <p:grpSp>
        <p:nvGrpSpPr>
          <p:cNvPr name="Group 6" id="6"/>
          <p:cNvGrpSpPr/>
          <p:nvPr/>
        </p:nvGrpSpPr>
        <p:grpSpPr>
          <a:xfrm rot="0">
            <a:off x="7417845" y="-4162498"/>
            <a:ext cx="14277615" cy="5645236"/>
            <a:chOff x="0" y="0"/>
            <a:chExt cx="2055688" cy="812800"/>
          </a:xfrm>
        </p:grpSpPr>
        <p:sp>
          <p:nvSpPr>
            <p:cNvPr name="Freeform 7" id="7"/>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8" id="8"/>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914122" y="-3124273"/>
            <a:ext cx="7361313" cy="5645236"/>
            <a:chOff x="0" y="0"/>
            <a:chExt cx="1059880" cy="812800"/>
          </a:xfrm>
        </p:grpSpPr>
        <p:sp>
          <p:nvSpPr>
            <p:cNvPr name="Freeform 10" id="10"/>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1" id="11"/>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12627" y="7112660"/>
            <a:ext cx="7361313" cy="5645236"/>
            <a:chOff x="0" y="0"/>
            <a:chExt cx="1059880" cy="812800"/>
          </a:xfrm>
        </p:grpSpPr>
        <p:sp>
          <p:nvSpPr>
            <p:cNvPr name="Freeform 13" id="13"/>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4" id="14"/>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413570" y="8319951"/>
            <a:ext cx="14277615" cy="5645236"/>
            <a:chOff x="0" y="0"/>
            <a:chExt cx="2055688" cy="812800"/>
          </a:xfrm>
        </p:grpSpPr>
        <p:sp>
          <p:nvSpPr>
            <p:cNvPr name="Freeform 16" id="16"/>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17" id="17"/>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6591545" y="8410656"/>
            <a:ext cx="5692067" cy="5645236"/>
            <a:chOff x="0" y="0"/>
            <a:chExt cx="819543" cy="812800"/>
          </a:xfrm>
        </p:grpSpPr>
        <p:sp>
          <p:nvSpPr>
            <p:cNvPr name="Freeform 19" id="19"/>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20" id="20"/>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3729115" y="-2182813"/>
            <a:ext cx="7937421" cy="5417290"/>
          </a:xfrm>
          <a:custGeom>
            <a:avLst/>
            <a:gdLst/>
            <a:ahLst/>
            <a:cxnLst/>
            <a:rect r="r" b="b" t="t" l="l"/>
            <a:pathLst>
              <a:path h="5417290" w="7937421">
                <a:moveTo>
                  <a:pt x="0" y="0"/>
                </a:moveTo>
                <a:lnTo>
                  <a:pt x="7937422" y="0"/>
                </a:lnTo>
                <a:lnTo>
                  <a:pt x="7937422" y="5417290"/>
                </a:lnTo>
                <a:lnTo>
                  <a:pt x="0" y="5417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3712153" y="6567511"/>
            <a:ext cx="8972694" cy="6123863"/>
          </a:xfrm>
          <a:custGeom>
            <a:avLst/>
            <a:gdLst/>
            <a:ahLst/>
            <a:cxnLst/>
            <a:rect r="r" b="b" t="t" l="l"/>
            <a:pathLst>
              <a:path h="6123863" w="8972694">
                <a:moveTo>
                  <a:pt x="8972694" y="0"/>
                </a:moveTo>
                <a:lnTo>
                  <a:pt x="0" y="0"/>
                </a:lnTo>
                <a:lnTo>
                  <a:pt x="0" y="6123863"/>
                </a:lnTo>
                <a:lnTo>
                  <a:pt x="8972694" y="6123863"/>
                </a:lnTo>
                <a:lnTo>
                  <a:pt x="8972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31806" y="3112574"/>
            <a:ext cx="13741140" cy="2506292"/>
          </a:xfrm>
          <a:prstGeom prst="rect">
            <a:avLst/>
          </a:prstGeom>
        </p:spPr>
        <p:txBody>
          <a:bodyPr anchor="t" rtlCol="false" tIns="0" lIns="0" bIns="0" rIns="0">
            <a:spAutoFit/>
          </a:bodyPr>
          <a:lstStyle/>
          <a:p>
            <a:pPr algn="ctr">
              <a:lnSpc>
                <a:spcPts val="20407"/>
              </a:lnSpc>
            </a:pPr>
            <a:r>
              <a:rPr lang="en-US" b="true" sz="14577">
                <a:solidFill>
                  <a:srgbClr val="000000"/>
                </a:solidFill>
                <a:latin typeface="TT Supermolot Condensed Bold"/>
                <a:ea typeface="TT Supermolot Condensed Bold"/>
                <a:cs typeface="TT Supermolot Condensed Bold"/>
                <a:sym typeface="TT Supermolot Condensed Bold"/>
              </a:rPr>
              <a:t>MUCHAS GRASIAS </a:t>
            </a:r>
          </a:p>
        </p:txBody>
      </p:sp>
      <p:sp>
        <p:nvSpPr>
          <p:cNvPr name="Freeform 3" id="3"/>
          <p:cNvSpPr/>
          <p:nvPr/>
        </p:nvSpPr>
        <p:spPr>
          <a:xfrm flipH="false" flipV="false" rot="0">
            <a:off x="8682262" y="2520963"/>
            <a:ext cx="923476" cy="615651"/>
          </a:xfrm>
          <a:custGeom>
            <a:avLst/>
            <a:gdLst/>
            <a:ahLst/>
            <a:cxnLst/>
            <a:rect r="r" b="b" t="t" l="l"/>
            <a:pathLst>
              <a:path h="615651" w="923476">
                <a:moveTo>
                  <a:pt x="0" y="0"/>
                </a:moveTo>
                <a:lnTo>
                  <a:pt x="923476" y="0"/>
                </a:lnTo>
                <a:lnTo>
                  <a:pt x="923476" y="615651"/>
                </a:lnTo>
                <a:lnTo>
                  <a:pt x="0" y="615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61577" y="3186852"/>
            <a:ext cx="2364845" cy="375320"/>
          </a:xfrm>
          <a:prstGeom prst="rect">
            <a:avLst/>
          </a:prstGeom>
        </p:spPr>
        <p:txBody>
          <a:bodyPr anchor="t" rtlCol="false" tIns="0" lIns="0" bIns="0" rIns="0">
            <a:spAutoFit/>
          </a:bodyPr>
          <a:lstStyle/>
          <a:p>
            <a:pPr algn="ctr">
              <a:lnSpc>
                <a:spcPts val="3054"/>
              </a:lnSpc>
            </a:pPr>
            <a:r>
              <a:rPr lang="en-US" sz="2182">
                <a:solidFill>
                  <a:srgbClr val="1E1C27"/>
                </a:solidFill>
                <a:latin typeface="TT Supermolot Neue Condensed"/>
                <a:ea typeface="TT Supermolot Neue Condensed"/>
                <a:cs typeface="TT Supermolot Neue Condensed"/>
                <a:sym typeface="TT Supermolot Neue Condensed"/>
              </a:rPr>
              <a:t>Thynk Unlimited</a:t>
            </a:r>
          </a:p>
        </p:txBody>
      </p:sp>
      <p:grpSp>
        <p:nvGrpSpPr>
          <p:cNvPr name="Group 5" id="5"/>
          <p:cNvGrpSpPr/>
          <p:nvPr/>
        </p:nvGrpSpPr>
        <p:grpSpPr>
          <a:xfrm rot="0">
            <a:off x="7417845" y="-4162498"/>
            <a:ext cx="14277615" cy="5645236"/>
            <a:chOff x="0" y="0"/>
            <a:chExt cx="2055688" cy="812800"/>
          </a:xfrm>
        </p:grpSpPr>
        <p:sp>
          <p:nvSpPr>
            <p:cNvPr name="Freeform 6" id="6"/>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7" id="7"/>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914122" y="-3124273"/>
            <a:ext cx="7361313" cy="5645236"/>
            <a:chOff x="0" y="0"/>
            <a:chExt cx="1059880" cy="812800"/>
          </a:xfrm>
        </p:grpSpPr>
        <p:sp>
          <p:nvSpPr>
            <p:cNvPr name="Freeform 9" id="9"/>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0" id="10"/>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012627" y="7112660"/>
            <a:ext cx="7361313" cy="5645236"/>
            <a:chOff x="0" y="0"/>
            <a:chExt cx="1059880" cy="812800"/>
          </a:xfrm>
        </p:grpSpPr>
        <p:sp>
          <p:nvSpPr>
            <p:cNvPr name="Freeform 12" id="12"/>
            <p:cNvSpPr/>
            <p:nvPr/>
          </p:nvSpPr>
          <p:spPr>
            <a:xfrm flipH="false" flipV="false" rot="0">
              <a:off x="0" y="0"/>
              <a:ext cx="1059880" cy="812800"/>
            </a:xfrm>
            <a:custGeom>
              <a:avLst/>
              <a:gdLst/>
              <a:ahLst/>
              <a:cxnLst/>
              <a:rect r="r" b="b" t="t" l="l"/>
              <a:pathLst>
                <a:path h="812800" w="105988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name="TextBox 13" id="13"/>
            <p:cNvSpPr txBox="true"/>
            <p:nvPr/>
          </p:nvSpPr>
          <p:spPr>
            <a:xfrm>
              <a:off x="63500" y="25400"/>
              <a:ext cx="932880"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413570" y="8319951"/>
            <a:ext cx="14277615" cy="5645236"/>
            <a:chOff x="0" y="0"/>
            <a:chExt cx="2055688" cy="812800"/>
          </a:xfrm>
        </p:grpSpPr>
        <p:sp>
          <p:nvSpPr>
            <p:cNvPr name="Freeform 15" id="15"/>
            <p:cNvSpPr/>
            <p:nvPr/>
          </p:nvSpPr>
          <p:spPr>
            <a:xfrm flipH="false" flipV="false" rot="0">
              <a:off x="0" y="0"/>
              <a:ext cx="2055688" cy="812800"/>
            </a:xfrm>
            <a:custGeom>
              <a:avLst/>
              <a:gdLst/>
              <a:ahLst/>
              <a:cxnLst/>
              <a:rect r="r" b="b" t="t" l="l"/>
              <a:pathLst>
                <a:path h="812800" w="2055688">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name="TextBox 16" id="16"/>
            <p:cNvSpPr txBox="true"/>
            <p:nvPr/>
          </p:nvSpPr>
          <p:spPr>
            <a:xfrm>
              <a:off x="63500" y="25400"/>
              <a:ext cx="1928688" cy="723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591545" y="8410656"/>
            <a:ext cx="5692067" cy="5645236"/>
            <a:chOff x="0" y="0"/>
            <a:chExt cx="819543" cy="812800"/>
          </a:xfrm>
        </p:grpSpPr>
        <p:sp>
          <p:nvSpPr>
            <p:cNvPr name="Freeform 18" id="18"/>
            <p:cNvSpPr/>
            <p:nvPr/>
          </p:nvSpPr>
          <p:spPr>
            <a:xfrm flipH="false" flipV="false" rot="0">
              <a:off x="0" y="0"/>
              <a:ext cx="819543" cy="812800"/>
            </a:xfrm>
            <a:custGeom>
              <a:avLst/>
              <a:gdLst/>
              <a:ahLst/>
              <a:cxnLst/>
              <a:rect r="r" b="b" t="t" l="l"/>
              <a:pathLst>
                <a:path h="812800" w="819543">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name="TextBox 19" id="19"/>
            <p:cNvSpPr txBox="true"/>
            <p:nvPr/>
          </p:nvSpPr>
          <p:spPr>
            <a:xfrm>
              <a:off x="63500" y="25400"/>
              <a:ext cx="692543" cy="7239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3729115" y="-2182813"/>
            <a:ext cx="7937421" cy="5417290"/>
          </a:xfrm>
          <a:custGeom>
            <a:avLst/>
            <a:gdLst/>
            <a:ahLst/>
            <a:cxnLst/>
            <a:rect r="r" b="b" t="t" l="l"/>
            <a:pathLst>
              <a:path h="5417290" w="7937421">
                <a:moveTo>
                  <a:pt x="0" y="0"/>
                </a:moveTo>
                <a:lnTo>
                  <a:pt x="7937422" y="0"/>
                </a:lnTo>
                <a:lnTo>
                  <a:pt x="7937422" y="5417290"/>
                </a:lnTo>
                <a:lnTo>
                  <a:pt x="0" y="5417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true" flipV="false" rot="0">
            <a:off x="13712153" y="6567511"/>
            <a:ext cx="8972694" cy="6123863"/>
          </a:xfrm>
          <a:custGeom>
            <a:avLst/>
            <a:gdLst/>
            <a:ahLst/>
            <a:cxnLst/>
            <a:rect r="r" b="b" t="t" l="l"/>
            <a:pathLst>
              <a:path h="6123863" w="8972694">
                <a:moveTo>
                  <a:pt x="8972694" y="0"/>
                </a:moveTo>
                <a:lnTo>
                  <a:pt x="0" y="0"/>
                </a:lnTo>
                <a:lnTo>
                  <a:pt x="0" y="6123863"/>
                </a:lnTo>
                <a:lnTo>
                  <a:pt x="8972694" y="6123863"/>
                </a:lnTo>
                <a:lnTo>
                  <a:pt x="89726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grpSp>
        <p:nvGrpSpPr>
          <p:cNvPr name="Group 3" id="3"/>
          <p:cNvGrpSpPr/>
          <p:nvPr/>
        </p:nvGrpSpPr>
        <p:grpSpPr>
          <a:xfrm rot="0">
            <a:off x="0" y="0"/>
            <a:ext cx="6607541" cy="10287000"/>
            <a:chOff x="0" y="0"/>
            <a:chExt cx="8810055" cy="13716000"/>
          </a:xfrm>
        </p:grpSpPr>
        <p:pic>
          <p:nvPicPr>
            <p:cNvPr name="Picture 4" id="4"/>
            <p:cNvPicPr>
              <a:picLocks noChangeAspect="true"/>
            </p:cNvPicPr>
            <p:nvPr/>
          </p:nvPicPr>
          <p:blipFill>
            <a:blip r:embed="rId3"/>
            <a:srcRect l="46794" t="0" r="10330" b="0"/>
            <a:stretch>
              <a:fillRect/>
            </a:stretch>
          </p:blipFill>
          <p:spPr>
            <a:xfrm flipH="false" flipV="false">
              <a:off x="0" y="0"/>
              <a:ext cx="8810055" cy="13716000"/>
            </a:xfrm>
            <a:prstGeom prst="rect">
              <a:avLst/>
            </a:prstGeom>
          </p:spPr>
        </p:pic>
      </p:grpSp>
      <p:sp>
        <p:nvSpPr>
          <p:cNvPr name="Freeform 5" id="5"/>
          <p:cNvSpPr/>
          <p:nvPr/>
        </p:nvSpPr>
        <p:spPr>
          <a:xfrm flipH="false" flipV="false" rot="0">
            <a:off x="14894457" y="0"/>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4"/>
            <a:stretch>
              <a:fillRect l="0" t="0" r="0" b="0"/>
            </a:stretch>
          </a:blipFill>
        </p:spPr>
      </p:sp>
      <p:sp>
        <p:nvSpPr>
          <p:cNvPr name="TextBox 6" id="6"/>
          <p:cNvSpPr txBox="true"/>
          <p:nvPr/>
        </p:nvSpPr>
        <p:spPr>
          <a:xfrm rot="0">
            <a:off x="6607541" y="898964"/>
            <a:ext cx="8757587" cy="956671"/>
          </a:xfrm>
          <a:prstGeom prst="rect">
            <a:avLst/>
          </a:prstGeom>
        </p:spPr>
        <p:txBody>
          <a:bodyPr anchor="t" rtlCol="false" tIns="0" lIns="0" bIns="0" rIns="0">
            <a:spAutoFit/>
          </a:bodyPr>
          <a:lstStyle/>
          <a:p>
            <a:pPr algn="ctr">
              <a:lnSpc>
                <a:spcPts val="7856"/>
              </a:lnSpc>
            </a:pPr>
            <a:r>
              <a:rPr lang="en-US" b="true" sz="5611">
                <a:solidFill>
                  <a:srgbClr val="FFFFFF"/>
                </a:solidFill>
                <a:latin typeface="TT Supermolot Condensed Bold"/>
                <a:ea typeface="TT Supermolot Condensed Bold"/>
                <a:cs typeface="TT Supermolot Condensed Bold"/>
                <a:sym typeface="TT Supermolot Condensed Bold"/>
              </a:rPr>
              <a:t>Problemática a Resolver</a:t>
            </a:r>
          </a:p>
        </p:txBody>
      </p:sp>
      <p:sp>
        <p:nvSpPr>
          <p:cNvPr name="TextBox 7" id="7"/>
          <p:cNvSpPr txBox="true"/>
          <p:nvPr/>
        </p:nvSpPr>
        <p:spPr>
          <a:xfrm rot="0">
            <a:off x="7490174" y="2429130"/>
            <a:ext cx="10797826" cy="7535919"/>
          </a:xfrm>
          <a:prstGeom prst="rect">
            <a:avLst/>
          </a:prstGeom>
        </p:spPr>
        <p:txBody>
          <a:bodyPr anchor="t" rtlCol="false" tIns="0" lIns="0" bIns="0" rIns="0">
            <a:spAutoFit/>
          </a:bodyPr>
          <a:lstStyle/>
          <a:p>
            <a:pPr algn="ctr">
              <a:lnSpc>
                <a:spcPts val="3794"/>
              </a:lnSpc>
            </a:pPr>
            <a:r>
              <a:rPr lang="en-US" sz="2710">
                <a:solidFill>
                  <a:srgbClr val="FFFFFF"/>
                </a:solidFill>
                <a:latin typeface="TT Supermolot Condensed"/>
                <a:ea typeface="TT Supermolot Condensed"/>
                <a:cs typeface="TT Supermolot Condensed"/>
                <a:sym typeface="TT Supermolot Condensed"/>
              </a:rPr>
              <a:t>En los últimos años, las aplicaciones de transporte como Uber y DiDi han transformado significativamente la manera en que los usuarios solicitan y utilizan servicios de transporte en áreas urbanas y rurales. No obstante, estas plataformas presentan una cobertura limitada en zonas rurales y en sectores de la Región Metropolitana clasificados como “zonas rojas” debido a problemas de seguridad, lo que resulta en comunidades desatendidas.</a:t>
            </a:r>
          </a:p>
          <a:p>
            <a:pPr algn="ctr">
              <a:lnSpc>
                <a:spcPts val="3794"/>
              </a:lnSpc>
            </a:pPr>
            <a:r>
              <a:rPr lang="en-US" sz="2710">
                <a:solidFill>
                  <a:srgbClr val="FFFFFF"/>
                </a:solidFill>
                <a:latin typeface="TT Supermolot Condensed"/>
                <a:ea typeface="TT Supermolot Condensed"/>
                <a:cs typeface="TT Supermolot Condensed"/>
                <a:sym typeface="TT Supermolot Condensed"/>
              </a:rPr>
              <a:t>Adicionalmente, en ciertas regiones, la conectividad a internet es inestable, y las personas mayores a menudo enfrentan dificultades para utilizar aplicaciones tecnológicas, lo que agrava el acceso a servicios de transporte.</a:t>
            </a:r>
          </a:p>
          <a:p>
            <a:pPr algn="ctr">
              <a:lnSpc>
                <a:spcPts val="3794"/>
              </a:lnSpc>
            </a:pPr>
            <a:r>
              <a:rPr lang="en-US" sz="2710">
                <a:solidFill>
                  <a:srgbClr val="FFFFFF"/>
                </a:solidFill>
                <a:latin typeface="TT Supermolot Condensed"/>
                <a:ea typeface="TT Supermolot Condensed"/>
                <a:cs typeface="TT Supermolot Condensed"/>
                <a:sym typeface="TT Supermolot Condensed"/>
              </a:rPr>
              <a:t>TaxyPro se presenta como una solución innovadora para mejorar la competitividad de las pequeñas y medianas empresas (PYMEs) de radio taxi. La plataforma digital de TaxyPro está diseñada para satisfacer las necesidades específicas de estas comunidades, incorporando una función de contacto directo con operadoras para asistir a aquellos usuarios que enfrentan barreras tecnológicas.</a:t>
            </a:r>
          </a:p>
          <a:p>
            <a:pPr algn="ctr">
              <a:lnSpc>
                <a:spcPts val="337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1043" r="0" b="-47139"/>
            </a:stretch>
          </a:blipFill>
        </p:spPr>
      </p:sp>
      <p:grpSp>
        <p:nvGrpSpPr>
          <p:cNvPr name="Group 3" id="3"/>
          <p:cNvGrpSpPr/>
          <p:nvPr/>
        </p:nvGrpSpPr>
        <p:grpSpPr>
          <a:xfrm rot="0">
            <a:off x="10068507" y="0"/>
            <a:ext cx="8219493" cy="10287000"/>
            <a:chOff x="0" y="0"/>
            <a:chExt cx="10959324" cy="13716000"/>
          </a:xfrm>
        </p:grpSpPr>
        <p:pic>
          <p:nvPicPr>
            <p:cNvPr name="Picture 4" id="4"/>
            <p:cNvPicPr>
              <a:picLocks noChangeAspect="true"/>
            </p:cNvPicPr>
            <p:nvPr/>
          </p:nvPicPr>
          <p:blipFill>
            <a:blip r:embed="rId3"/>
            <a:srcRect l="25879" t="0" r="25879" b="0"/>
            <a:stretch>
              <a:fillRect/>
            </a:stretch>
          </p:blipFill>
          <p:spPr>
            <a:xfrm flipH="false" flipV="false">
              <a:off x="0" y="0"/>
              <a:ext cx="10959324" cy="13716000"/>
            </a:xfrm>
            <a:prstGeom prst="rect">
              <a:avLst/>
            </a:prstGeom>
          </p:spPr>
        </p:pic>
      </p:grpSp>
      <p:grpSp>
        <p:nvGrpSpPr>
          <p:cNvPr name="Group 5" id="5"/>
          <p:cNvGrpSpPr/>
          <p:nvPr/>
        </p:nvGrpSpPr>
        <p:grpSpPr>
          <a:xfrm rot="0">
            <a:off x="1730145" y="3048234"/>
            <a:ext cx="11968240" cy="6210066"/>
            <a:chOff x="0" y="0"/>
            <a:chExt cx="3152129" cy="1635573"/>
          </a:xfrm>
        </p:grpSpPr>
        <p:sp>
          <p:nvSpPr>
            <p:cNvPr name="Freeform 6" id="6"/>
            <p:cNvSpPr/>
            <p:nvPr/>
          </p:nvSpPr>
          <p:spPr>
            <a:xfrm flipH="false" flipV="false" rot="0">
              <a:off x="0" y="0"/>
              <a:ext cx="3152129" cy="1635573"/>
            </a:xfrm>
            <a:custGeom>
              <a:avLst/>
              <a:gdLst/>
              <a:ahLst/>
              <a:cxnLst/>
              <a:rect r="r" b="b" t="t" l="l"/>
              <a:pathLst>
                <a:path h="1635573" w="3152129">
                  <a:moveTo>
                    <a:pt x="0" y="0"/>
                  </a:moveTo>
                  <a:lnTo>
                    <a:pt x="3152129" y="0"/>
                  </a:lnTo>
                  <a:lnTo>
                    <a:pt x="3152129" y="1635573"/>
                  </a:lnTo>
                  <a:lnTo>
                    <a:pt x="0" y="1635573"/>
                  </a:lnTo>
                  <a:close/>
                </a:path>
              </a:pathLst>
            </a:custGeom>
            <a:solidFill>
              <a:srgbClr val="004AAD"/>
            </a:solidFill>
          </p:spPr>
        </p:sp>
        <p:sp>
          <p:nvSpPr>
            <p:cNvPr name="TextBox 7" id="7"/>
            <p:cNvSpPr txBox="true"/>
            <p:nvPr/>
          </p:nvSpPr>
          <p:spPr>
            <a:xfrm>
              <a:off x="0" y="-38100"/>
              <a:ext cx="3152129" cy="167367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83910" y="8443286"/>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535195" y="910064"/>
            <a:ext cx="3239506" cy="477827"/>
          </a:xfrm>
          <a:custGeom>
            <a:avLst/>
            <a:gdLst/>
            <a:ahLst/>
            <a:cxnLst/>
            <a:rect r="r" b="b" t="t" l="l"/>
            <a:pathLst>
              <a:path h="477827" w="3239506">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1490384"/>
            <a:ext cx="5272852" cy="969646"/>
          </a:xfrm>
          <a:prstGeom prst="rect">
            <a:avLst/>
          </a:prstGeom>
        </p:spPr>
        <p:txBody>
          <a:bodyPr anchor="t" rtlCol="false" tIns="0" lIns="0" bIns="0" rIns="0">
            <a:spAutoFit/>
          </a:bodyPr>
          <a:lstStyle/>
          <a:p>
            <a:pPr algn="l">
              <a:lnSpc>
                <a:spcPts val="7979"/>
              </a:lnSpc>
            </a:pPr>
            <a:r>
              <a:rPr lang="en-US" sz="5699" b="true">
                <a:solidFill>
                  <a:srgbClr val="FFFFFF"/>
                </a:solidFill>
                <a:latin typeface="TT Supermolot Condensed Bold"/>
                <a:ea typeface="TT Supermolot Condensed Bold"/>
                <a:cs typeface="TT Supermolot Condensed Bold"/>
                <a:sym typeface="TT Supermolot Condensed Bold"/>
              </a:rPr>
              <a:t>Solución</a:t>
            </a:r>
          </a:p>
        </p:txBody>
      </p:sp>
      <p:sp>
        <p:nvSpPr>
          <p:cNvPr name="TextBox 11" id="11"/>
          <p:cNvSpPr txBox="true"/>
          <p:nvPr/>
        </p:nvSpPr>
        <p:spPr>
          <a:xfrm rot="0">
            <a:off x="1730145" y="4150035"/>
            <a:ext cx="11766614" cy="4385657"/>
          </a:xfrm>
          <a:prstGeom prst="rect">
            <a:avLst/>
          </a:prstGeom>
        </p:spPr>
        <p:txBody>
          <a:bodyPr anchor="t" rtlCol="false" tIns="0" lIns="0" bIns="0" rIns="0">
            <a:spAutoFit/>
          </a:bodyPr>
          <a:lstStyle/>
          <a:p>
            <a:pPr algn="ctr">
              <a:lnSpc>
                <a:spcPts val="5020"/>
              </a:lnSpc>
              <a:spcBef>
                <a:spcPct val="0"/>
              </a:spcBef>
            </a:pPr>
            <a:r>
              <a:rPr lang="en-US" b="true" sz="3586">
                <a:solidFill>
                  <a:srgbClr val="FFFFFF"/>
                </a:solidFill>
                <a:latin typeface="TT Supermolot Condensed Bold"/>
                <a:ea typeface="TT Supermolot Condensed Bold"/>
                <a:cs typeface="TT Supermolot Condensed Bold"/>
                <a:sym typeface="TT Supermolot Condensed Bold"/>
              </a:rPr>
              <a:t>TaxyPro es una plataforma digital que moderniza los servicios de radiotaxis en zonas donde Uber no opera, facilitando a las PYMEs competir en un mercado digitalizado. La app permite a los usuarios solicitar taxis a través de una app o página web, eliminando la dependencia de llamadas telefónicas. Además, ofrece herramientas para optimizar rutas y acceder a métricas clave, asegurando un servicio eficiente y accesible.</a:t>
            </a:r>
          </a:p>
        </p:txBody>
      </p:sp>
      <p:sp>
        <p:nvSpPr>
          <p:cNvPr name="Freeform 12" id="12"/>
          <p:cNvSpPr/>
          <p:nvPr/>
        </p:nvSpPr>
        <p:spPr>
          <a:xfrm flipH="false" flipV="false" rot="0">
            <a:off x="0" y="-41795"/>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10277" r="0" b="-47904"/>
            </a:stretch>
          </a:blipFill>
        </p:spPr>
      </p:sp>
      <p:sp>
        <p:nvSpPr>
          <p:cNvPr name="TextBox 3" id="3"/>
          <p:cNvSpPr txBox="true"/>
          <p:nvPr/>
        </p:nvSpPr>
        <p:spPr>
          <a:xfrm rot="0">
            <a:off x="626240" y="884064"/>
            <a:ext cx="5722142" cy="853432"/>
          </a:xfrm>
          <a:prstGeom prst="rect">
            <a:avLst/>
          </a:prstGeom>
        </p:spPr>
        <p:txBody>
          <a:bodyPr anchor="t" rtlCol="false" tIns="0" lIns="0" bIns="0" rIns="0">
            <a:spAutoFit/>
          </a:bodyPr>
          <a:lstStyle/>
          <a:p>
            <a:pPr algn="l">
              <a:lnSpc>
                <a:spcPts val="7035"/>
              </a:lnSpc>
            </a:pPr>
            <a:r>
              <a:rPr lang="en-US" sz="5025" b="true">
                <a:solidFill>
                  <a:srgbClr val="FFFFFF"/>
                </a:solidFill>
                <a:latin typeface="TT Supermolot Condensed Bold"/>
                <a:ea typeface="TT Supermolot Condensed Bold"/>
                <a:cs typeface="TT Supermolot Condensed Bold"/>
                <a:sym typeface="TT Supermolot Condensed Bold"/>
              </a:rPr>
              <a:t>Objetivo del Proyecto</a:t>
            </a:r>
          </a:p>
        </p:txBody>
      </p:sp>
      <p:sp>
        <p:nvSpPr>
          <p:cNvPr name="Freeform 4" id="4"/>
          <p:cNvSpPr/>
          <p:nvPr/>
        </p:nvSpPr>
        <p:spPr>
          <a:xfrm flipH="false" flipV="false" rot="0">
            <a:off x="-701406" y="925830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589566" y="963434"/>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3450476"/>
            <a:ext cx="17743507" cy="3439915"/>
          </a:xfrm>
          <a:prstGeom prst="rect">
            <a:avLst/>
          </a:prstGeom>
        </p:spPr>
        <p:txBody>
          <a:bodyPr anchor="t" rtlCol="false" tIns="0" lIns="0" bIns="0" rIns="0">
            <a:spAutoFit/>
          </a:bodyPr>
          <a:lstStyle/>
          <a:p>
            <a:pPr algn="ctr">
              <a:lnSpc>
                <a:spcPts val="5487"/>
              </a:lnSpc>
              <a:spcBef>
                <a:spcPct val="0"/>
              </a:spcBef>
            </a:pPr>
            <a:r>
              <a:rPr lang="en-US" b="true" sz="3919">
                <a:solidFill>
                  <a:srgbClr val="FFFFFF"/>
                </a:solidFill>
                <a:latin typeface="TT Supermolot Condensed Bold"/>
                <a:ea typeface="TT Supermolot Condensed Bold"/>
                <a:cs typeface="TT Supermolot Condensed Bold"/>
                <a:sym typeface="TT Supermolot Condensed Bold"/>
              </a:rPr>
              <a:t>Desarrollar una plataforma digital, TaxyPro, que modernice los servicios de radiotaxis en zonas donde Uber no opera, permitiendo a las PYMEs mejorar su competitividad y eficiencia. La plataforma facilitará la solicitud de taxis mediante una app o página web, optimizará rutas, y ofrecerá herramientas de gestión y métricas clave para la toma de decisiones.</a:t>
            </a:r>
          </a:p>
        </p:txBody>
      </p:sp>
      <p:sp>
        <p:nvSpPr>
          <p:cNvPr name="Freeform 7" id="7"/>
          <p:cNvSpPr/>
          <p:nvPr/>
        </p:nvSpPr>
        <p:spPr>
          <a:xfrm flipH="false" flipV="false" rot="0">
            <a:off x="14894457" y="0"/>
            <a:ext cx="3393543" cy="1429687"/>
          </a:xfrm>
          <a:custGeom>
            <a:avLst/>
            <a:gdLst/>
            <a:ahLst/>
            <a:cxnLst/>
            <a:rect r="r" b="b" t="t" l="l"/>
            <a:pathLst>
              <a:path h="1429687" w="3393543">
                <a:moveTo>
                  <a:pt x="0" y="0"/>
                </a:moveTo>
                <a:lnTo>
                  <a:pt x="3393543" y="0"/>
                </a:lnTo>
                <a:lnTo>
                  <a:pt x="3393543" y="1429687"/>
                </a:lnTo>
                <a:lnTo>
                  <a:pt x="0" y="1429687"/>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49" t="-28396" r="0" b="-29785"/>
            </a:stretch>
          </a:blipFill>
        </p:spPr>
      </p:sp>
      <p:sp>
        <p:nvSpPr>
          <p:cNvPr name="AutoShape 3" id="3"/>
          <p:cNvSpPr/>
          <p:nvPr/>
        </p:nvSpPr>
        <p:spPr>
          <a:xfrm rot="0">
            <a:off x="3945280" y="9517237"/>
            <a:ext cx="8950951"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1775205" y="2019508"/>
            <a:ext cx="10438452" cy="6879649"/>
            <a:chOff x="0" y="0"/>
            <a:chExt cx="2749222" cy="1811924"/>
          </a:xfrm>
        </p:grpSpPr>
        <p:sp>
          <p:nvSpPr>
            <p:cNvPr name="Freeform 5" id="5"/>
            <p:cNvSpPr/>
            <p:nvPr/>
          </p:nvSpPr>
          <p:spPr>
            <a:xfrm flipH="false" flipV="false" rot="0">
              <a:off x="0" y="0"/>
              <a:ext cx="2749222" cy="1811924"/>
            </a:xfrm>
            <a:custGeom>
              <a:avLst/>
              <a:gdLst/>
              <a:ahLst/>
              <a:cxnLst/>
              <a:rect r="r" b="b" t="t" l="l"/>
              <a:pathLst>
                <a:path h="1811924" w="2749222">
                  <a:moveTo>
                    <a:pt x="0" y="0"/>
                  </a:moveTo>
                  <a:lnTo>
                    <a:pt x="2749222" y="0"/>
                  </a:lnTo>
                  <a:lnTo>
                    <a:pt x="2749222" y="1811924"/>
                  </a:lnTo>
                  <a:lnTo>
                    <a:pt x="0" y="1811924"/>
                  </a:lnTo>
                  <a:close/>
                </a:path>
              </a:pathLst>
            </a:custGeom>
            <a:solidFill>
              <a:srgbClr val="004AAD"/>
            </a:solidFill>
          </p:spPr>
        </p:sp>
        <p:sp>
          <p:nvSpPr>
            <p:cNvPr name="TextBox 6" id="6"/>
            <p:cNvSpPr txBox="true"/>
            <p:nvPr/>
          </p:nvSpPr>
          <p:spPr>
            <a:xfrm>
              <a:off x="0" y="-38100"/>
              <a:ext cx="2749222" cy="1850024"/>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1028700" y="93345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Alcances </a:t>
            </a:r>
          </a:p>
        </p:txBody>
      </p:sp>
      <p:sp>
        <p:nvSpPr>
          <p:cNvPr name="Freeform 8" id="8"/>
          <p:cNvSpPr/>
          <p:nvPr/>
        </p:nvSpPr>
        <p:spPr>
          <a:xfrm flipH="false" flipV="false" rot="0">
            <a:off x="1289986" y="9461132"/>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144000" y="811350"/>
            <a:ext cx="2947118" cy="434700"/>
          </a:xfrm>
          <a:custGeom>
            <a:avLst/>
            <a:gdLst/>
            <a:ahLst/>
            <a:cxnLst/>
            <a:rect r="r" b="b" t="t" l="l"/>
            <a:pathLst>
              <a:path h="434700" w="2947118">
                <a:moveTo>
                  <a:pt x="0" y="0"/>
                </a:moveTo>
                <a:lnTo>
                  <a:pt x="2947118" y="0"/>
                </a:lnTo>
                <a:lnTo>
                  <a:pt x="2947118" y="434700"/>
                </a:lnTo>
                <a:lnTo>
                  <a:pt x="0" y="434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127491" y="2671362"/>
            <a:ext cx="9733879" cy="5528317"/>
          </a:xfrm>
          <a:prstGeom prst="rect">
            <a:avLst/>
          </a:prstGeom>
        </p:spPr>
        <p:txBody>
          <a:bodyPr anchor="t" rtlCol="false" tIns="0" lIns="0" bIns="0" rIns="0">
            <a:spAutoFit/>
          </a:bodyPr>
          <a:lstStyle/>
          <a:p>
            <a:pPr algn="just">
              <a:lnSpc>
                <a:spcPts val="3989"/>
              </a:lnSpc>
            </a:pP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Aplicación Móvil: Permitir a los usuarios solicitar servicios de radiotaxis en sectores donde no opera Uber.</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Plataforma Web: Gestión de operaciones y monitoreo para PYMEs de radiotaxis.</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Optimización de Rutas: Mejora de la eficiencia del servicio con herramientas de gestión.</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Contacto Directo: Soporte para usuarios que necesitan asistencia personalizada.</a:t>
            </a:r>
          </a:p>
          <a:p>
            <a:pPr algn="just" marL="615257" indent="-307628" lvl="1">
              <a:lnSpc>
                <a:spcPts val="3989"/>
              </a:lnSpc>
              <a:buFont typeface="Arial"/>
              <a:buChar char="•"/>
            </a:pPr>
            <a:r>
              <a:rPr lang="en-US" b="true" sz="2849">
                <a:solidFill>
                  <a:srgbClr val="FFFFFF"/>
                </a:solidFill>
                <a:latin typeface="TT Supermolot Condensed Bold"/>
                <a:ea typeface="TT Supermolot Condensed Bold"/>
                <a:cs typeface="TT Supermolot Condensed Bold"/>
                <a:sym typeface="TT Supermolot Condensed Bold"/>
              </a:rPr>
              <a:t>Seguridad y Pagos: Seguimiento en tiempo real y gestión de pagos seguros.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sp>
        <p:nvSpPr>
          <p:cNvPr name="TextBox 3" id="3"/>
          <p:cNvSpPr txBox="true"/>
          <p:nvPr/>
        </p:nvSpPr>
        <p:spPr>
          <a:xfrm rot="0">
            <a:off x="783757" y="226060"/>
            <a:ext cx="11816152" cy="1510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Lista de Requerimientos Funcional </a:t>
            </a:r>
          </a:p>
          <a:p>
            <a:pPr algn="l">
              <a:lnSpc>
                <a:spcPts val="6019"/>
              </a:lnSpc>
            </a:pPr>
          </a:p>
        </p:txBody>
      </p:sp>
      <p:sp>
        <p:nvSpPr>
          <p:cNvPr name="Freeform 4" id="4"/>
          <p:cNvSpPr/>
          <p:nvPr/>
        </p:nvSpPr>
        <p:spPr>
          <a:xfrm flipH="false" flipV="false" rot="0">
            <a:off x="-543889" y="9359908"/>
            <a:ext cx="2655293" cy="391656"/>
          </a:xfrm>
          <a:custGeom>
            <a:avLst/>
            <a:gdLst/>
            <a:ahLst/>
            <a:cxnLst/>
            <a:rect r="r" b="b" t="t" l="l"/>
            <a:pathLst>
              <a:path h="391656" w="2655293">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89456" y="1154113"/>
            <a:ext cx="2725111" cy="401954"/>
          </a:xfrm>
          <a:custGeom>
            <a:avLst/>
            <a:gdLst/>
            <a:ahLst/>
            <a:cxnLst/>
            <a:rect r="r" b="b" t="t" l="l"/>
            <a:pathLst>
              <a:path h="401954" w="2725111">
                <a:moveTo>
                  <a:pt x="0" y="0"/>
                </a:moveTo>
                <a:lnTo>
                  <a:pt x="2725111" y="0"/>
                </a:lnTo>
                <a:lnTo>
                  <a:pt x="2725111" y="401954"/>
                </a:lnTo>
                <a:lnTo>
                  <a:pt x="0" y="401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0175" y="962025"/>
            <a:ext cx="6876715" cy="7998904"/>
          </a:xfrm>
          <a:prstGeom prst="rect">
            <a:avLst/>
          </a:prstGeom>
        </p:spPr>
        <p:txBody>
          <a:bodyPr anchor="t" rtlCol="false" tIns="0" lIns="0" bIns="0" rIns="0">
            <a:spAutoFit/>
          </a:bodyPr>
          <a:lstStyle/>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Registro y Autentificación</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Perfil de Usuario</a:t>
            </a:r>
          </a:p>
          <a:p>
            <a:pPr algn="just" marL="719494" indent="-359747" lvl="1">
              <a:lnSpc>
                <a:spcPts val="4665"/>
              </a:lnSpc>
              <a:buFont typeface="Arial"/>
              <a:buChar char="•"/>
            </a:pPr>
            <a:r>
              <a:rPr lang="en-US" sz="3332">
                <a:solidFill>
                  <a:srgbClr val="FFFFFF"/>
                </a:solidFill>
                <a:latin typeface="TT Supermolot Condensed"/>
                <a:ea typeface="TT Supermolot Condensed"/>
                <a:cs typeface="TT Supermolot Condensed"/>
                <a:sym typeface="TT Supermolot Condensed"/>
              </a:rPr>
              <a:t>Solicitud de viaje</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Gestion de </a:t>
            </a:r>
            <a:r>
              <a:rPr lang="en-US" sz="3832">
                <a:solidFill>
                  <a:srgbClr val="FFFFFF"/>
                </a:solidFill>
                <a:latin typeface="TT Supermolot Condensed"/>
                <a:ea typeface="TT Supermolot Condensed"/>
                <a:cs typeface="TT Supermolot Condensed"/>
                <a:sym typeface="TT Supermolot Condensed"/>
              </a:rPr>
              <a:t>Pago </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Calificaciones y Comentarios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Dashboard de Ventas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Informes Personalizados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Tarifas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Conductores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Vehículos Viajes</a:t>
            </a:r>
          </a:p>
          <a:p>
            <a:pPr algn="just" marL="827443" indent="-413722" lvl="1">
              <a:lnSpc>
                <a:spcPts val="5365"/>
              </a:lnSpc>
              <a:buFont typeface="Arial"/>
              <a:buChar char="•"/>
            </a:pPr>
          </a:p>
          <a:p>
            <a:pPr algn="ctr">
              <a:lnSpc>
                <a:spcPts val="5365"/>
              </a:lnSpc>
              <a:spcBef>
                <a:spcPct val="0"/>
              </a:spcBef>
            </a:pPr>
          </a:p>
        </p:txBody>
      </p:sp>
      <p:sp>
        <p:nvSpPr>
          <p:cNvPr name="TextBox 7" id="7"/>
          <p:cNvSpPr txBox="true"/>
          <p:nvPr/>
        </p:nvSpPr>
        <p:spPr>
          <a:xfrm rot="0">
            <a:off x="8865118" y="497396"/>
            <a:ext cx="9207866" cy="8760904"/>
          </a:xfrm>
          <a:prstGeom prst="rect">
            <a:avLst/>
          </a:prstGeom>
        </p:spPr>
        <p:txBody>
          <a:bodyPr anchor="t" rtlCol="false" tIns="0" lIns="0" bIns="0" rIns="0">
            <a:spAutoFit/>
          </a:bodyPr>
          <a:lstStyle/>
          <a:p>
            <a:pPr algn="just">
              <a:lnSpc>
                <a:spcPts val="5365"/>
              </a:lnSpc>
            </a:pP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Geolocalización y Rutas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Seguridad y Verificación</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Cancelación de Viajes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Reportes y Estadísticas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Gestión de Tarifas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Conductor</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Vehículo y clientes</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Reservas y Tarifas </a:t>
            </a:r>
          </a:p>
          <a:p>
            <a:pPr algn="just" marL="827443" indent="-413722" lvl="1">
              <a:lnSpc>
                <a:spcPts val="5365"/>
              </a:lnSpc>
              <a:buFont typeface="Arial"/>
              <a:buChar char="•"/>
            </a:pPr>
            <a:r>
              <a:rPr lang="en-US" sz="3832">
                <a:solidFill>
                  <a:srgbClr val="FFFFFF"/>
                </a:solidFill>
                <a:latin typeface="TT Supermolot Condensed"/>
                <a:ea typeface="TT Supermolot Condensed"/>
                <a:cs typeface="TT Supermolot Condensed"/>
                <a:sym typeface="TT Supermolot Condensed"/>
              </a:rPr>
              <a:t>Mantenedor de Rutas Y Servicios </a:t>
            </a:r>
          </a:p>
          <a:p>
            <a:pPr algn="just">
              <a:lnSpc>
                <a:spcPts val="5365"/>
              </a:lnSpc>
            </a:pPr>
          </a:p>
          <a:p>
            <a:pPr algn="just">
              <a:lnSpc>
                <a:spcPts val="5365"/>
              </a:lnSpc>
            </a:pPr>
          </a:p>
          <a:p>
            <a:pPr algn="ctr">
              <a:lnSpc>
                <a:spcPts val="536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name="TextBox 3" id="3"/>
          <p:cNvSpPr txBox="true"/>
          <p:nvPr/>
        </p:nvSpPr>
        <p:spPr>
          <a:xfrm rot="0">
            <a:off x="1028700" y="933450"/>
            <a:ext cx="10516041"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Lista de Requerimientos No Funcional </a:t>
            </a:r>
          </a:p>
        </p:txBody>
      </p:sp>
      <p:sp>
        <p:nvSpPr>
          <p:cNvPr name="AutoShape 4" id="4"/>
          <p:cNvSpPr/>
          <p:nvPr/>
        </p:nvSpPr>
        <p:spPr>
          <a:xfrm rot="0">
            <a:off x="-655183" y="702131"/>
            <a:ext cx="8950951" cy="0"/>
          </a:xfrm>
          <a:prstGeom prst="line">
            <a:avLst/>
          </a:prstGeom>
          <a:ln cap="flat" w="28575">
            <a:solidFill>
              <a:srgbClr val="FFFFFF"/>
            </a:solidFill>
            <a:prstDash val="solid"/>
            <a:headEnd type="none" len="sm" w="sm"/>
            <a:tailEnd type="none" len="sm" w="sm"/>
          </a:ln>
        </p:spPr>
      </p:sp>
      <p:sp>
        <p:nvSpPr>
          <p:cNvPr name="Freeform 5" id="5"/>
          <p:cNvSpPr/>
          <p:nvPr/>
        </p:nvSpPr>
        <p:spPr>
          <a:xfrm flipH="false" flipV="false" rot="0">
            <a:off x="8295769" y="396200"/>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46128" y="1028700"/>
            <a:ext cx="3940819" cy="581271"/>
          </a:xfrm>
          <a:custGeom>
            <a:avLst/>
            <a:gdLst/>
            <a:ahLst/>
            <a:cxnLst/>
            <a:rect r="r" b="b" t="t" l="l"/>
            <a:pathLst>
              <a:path h="581271" w="3940819">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17803" y="1910080"/>
            <a:ext cx="4357698" cy="8310376"/>
          </a:xfrm>
          <a:prstGeom prst="rect">
            <a:avLst/>
          </a:prstGeom>
        </p:spPr>
        <p:txBody>
          <a:bodyPr anchor="t" rtlCol="false" tIns="0" lIns="0" bIns="0" rIns="0">
            <a:spAutoFit/>
          </a:bodyPr>
          <a:lstStyle/>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Rendimiento</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Escalabilidad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Seguridad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Disponibilidad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Mantenibilidad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Usabilidad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Portabilidad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Confiabilidad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Interoperabilidad</a:t>
            </a:r>
          </a:p>
          <a:p>
            <a:pPr algn="l" marL="845237" indent="-422619" lvl="1">
              <a:lnSpc>
                <a:spcPts val="5480"/>
              </a:lnSpc>
              <a:buFont typeface="Arial"/>
              <a:buChar char="•"/>
            </a:pPr>
            <a:r>
              <a:rPr lang="en-US" sz="3914">
                <a:solidFill>
                  <a:srgbClr val="FFFFFF"/>
                </a:solidFill>
                <a:latin typeface="TT Supermolot Condensed"/>
                <a:ea typeface="TT Supermolot Condensed"/>
                <a:cs typeface="TT Supermolot Condensed"/>
                <a:sym typeface="TT Supermolot Condensed"/>
              </a:rPr>
              <a:t>Accesibilidad</a:t>
            </a:r>
          </a:p>
          <a:p>
            <a:pPr algn="l">
              <a:lnSpc>
                <a:spcPts val="5480"/>
              </a:lnSpc>
            </a:pPr>
          </a:p>
          <a:p>
            <a:pPr algn="l">
              <a:lnSpc>
                <a:spcPts val="5480"/>
              </a:lnSpc>
            </a:pPr>
          </a:p>
        </p:txBody>
      </p:sp>
      <p:sp>
        <p:nvSpPr>
          <p:cNvPr name="TextBox 8" id="8"/>
          <p:cNvSpPr txBox="true"/>
          <p:nvPr/>
        </p:nvSpPr>
        <p:spPr>
          <a:xfrm rot="0">
            <a:off x="6994764" y="2038679"/>
            <a:ext cx="7912596" cy="5320030"/>
          </a:xfrm>
          <a:prstGeom prst="rect">
            <a:avLst/>
          </a:prstGeom>
        </p:spPr>
        <p:txBody>
          <a:bodyPr anchor="t" rtlCol="false" tIns="0" lIns="0" bIns="0" rIns="0">
            <a:spAutoFit/>
          </a:bodyPr>
          <a:lstStyle/>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Legal y Regulatorio</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Capacidad de Recuperación</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Documentación</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Compatibilidad con dispositivos</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Monitoreo y Alertas</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Interfaz de Usuario</a:t>
            </a:r>
          </a:p>
          <a:p>
            <a:pPr algn="l" marL="928369" indent="-464185" lvl="1">
              <a:lnSpc>
                <a:spcPts val="6019"/>
              </a:lnSpc>
              <a:buFont typeface="Arial"/>
              <a:buChar char="•"/>
            </a:pPr>
            <a:r>
              <a:rPr lang="en-US" sz="4299">
                <a:solidFill>
                  <a:srgbClr val="FFFFFF"/>
                </a:solidFill>
                <a:latin typeface="TT Supermolot Condensed"/>
                <a:ea typeface="TT Supermolot Condensed"/>
                <a:cs typeface="TT Supermolot Condensed"/>
                <a:sym typeface="TT Supermolot Condensed"/>
              </a:rPr>
              <a:t>Aplicación Web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549" t="-30693" r="0" b="-27488"/>
            </a:stretch>
          </a:blipFill>
        </p:spPr>
      </p:sp>
      <p:sp>
        <p:nvSpPr>
          <p:cNvPr name="AutoShape 3" id="3"/>
          <p:cNvSpPr/>
          <p:nvPr/>
        </p:nvSpPr>
        <p:spPr>
          <a:xfrm rot="0">
            <a:off x="5624330" y="788776"/>
            <a:ext cx="13205694"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3166717" y="750676"/>
            <a:ext cx="2655293" cy="391656"/>
          </a:xfrm>
          <a:custGeom>
            <a:avLst/>
            <a:gdLst/>
            <a:ahLst/>
            <a:cxnLst/>
            <a:rect r="r" b="b" t="t" l="l"/>
            <a:pathLst>
              <a:path h="391656" w="2655293">
                <a:moveTo>
                  <a:pt x="0" y="0"/>
                </a:moveTo>
                <a:lnTo>
                  <a:pt x="2655294" y="0"/>
                </a:lnTo>
                <a:lnTo>
                  <a:pt x="2655294"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57212" y="342980"/>
            <a:ext cx="7320992" cy="5023327"/>
          </a:xfrm>
          <a:custGeom>
            <a:avLst/>
            <a:gdLst/>
            <a:ahLst/>
            <a:cxnLst/>
            <a:rect r="r" b="b" t="t" l="l"/>
            <a:pathLst>
              <a:path h="5023327" w="7320992">
                <a:moveTo>
                  <a:pt x="0" y="0"/>
                </a:moveTo>
                <a:lnTo>
                  <a:pt x="7320993" y="0"/>
                </a:lnTo>
                <a:lnTo>
                  <a:pt x="7320993" y="5023327"/>
                </a:lnTo>
                <a:lnTo>
                  <a:pt x="0" y="5023327"/>
                </a:lnTo>
                <a:lnTo>
                  <a:pt x="0" y="0"/>
                </a:lnTo>
                <a:close/>
              </a:path>
            </a:pathLst>
          </a:custGeom>
          <a:blipFill>
            <a:blip r:embed="rId5"/>
            <a:stretch>
              <a:fillRect l="0" t="0" r="0" b="0"/>
            </a:stretch>
          </a:blipFill>
        </p:spPr>
      </p:sp>
      <p:sp>
        <p:nvSpPr>
          <p:cNvPr name="Freeform 6" id="6"/>
          <p:cNvSpPr/>
          <p:nvPr/>
        </p:nvSpPr>
        <p:spPr>
          <a:xfrm flipH="false" flipV="false" rot="0">
            <a:off x="9304466" y="5305952"/>
            <a:ext cx="7626485" cy="4981048"/>
          </a:xfrm>
          <a:custGeom>
            <a:avLst/>
            <a:gdLst/>
            <a:ahLst/>
            <a:cxnLst/>
            <a:rect r="r" b="b" t="t" l="l"/>
            <a:pathLst>
              <a:path h="4981048" w="7626485">
                <a:moveTo>
                  <a:pt x="0" y="0"/>
                </a:moveTo>
                <a:lnTo>
                  <a:pt x="7626485" y="0"/>
                </a:lnTo>
                <a:lnTo>
                  <a:pt x="7626485" y="4981048"/>
                </a:lnTo>
                <a:lnTo>
                  <a:pt x="0" y="4981048"/>
                </a:lnTo>
                <a:lnTo>
                  <a:pt x="0" y="0"/>
                </a:lnTo>
                <a:close/>
              </a:path>
            </a:pathLst>
          </a:custGeom>
          <a:blipFill>
            <a:blip r:embed="rId6"/>
            <a:stretch>
              <a:fillRect l="0" t="0" r="0" b="0"/>
            </a:stretch>
          </a:blipFill>
        </p:spPr>
      </p:sp>
      <p:sp>
        <p:nvSpPr>
          <p:cNvPr name="TextBox 7" id="7"/>
          <p:cNvSpPr txBox="true"/>
          <p:nvPr/>
        </p:nvSpPr>
        <p:spPr>
          <a:xfrm rot="0">
            <a:off x="-602229" y="1056607"/>
            <a:ext cx="5990917" cy="795020"/>
          </a:xfrm>
          <a:prstGeom prst="rect">
            <a:avLst/>
          </a:prstGeom>
        </p:spPr>
        <p:txBody>
          <a:bodyPr anchor="t" rtlCol="false" tIns="0" lIns="0" bIns="0" rIns="0">
            <a:spAutoFit/>
          </a:bodyPr>
          <a:lstStyle/>
          <a:p>
            <a:pPr algn="ctr">
              <a:lnSpc>
                <a:spcPts val="6579"/>
              </a:lnSpc>
            </a:pPr>
            <a:r>
              <a:rPr lang="en-US" b="true" sz="4699">
                <a:solidFill>
                  <a:srgbClr val="FFFFFF"/>
                </a:solidFill>
                <a:latin typeface="TT Supermolot Condensed Bold"/>
                <a:ea typeface="TT Supermolot Condensed Bold"/>
                <a:cs typeface="TT Supermolot Condensed Bold"/>
                <a:sym typeface="TT Supermolot Condensed Bold"/>
              </a:rPr>
              <a:t>Modelo Relacional</a:t>
            </a:r>
          </a:p>
        </p:txBody>
      </p:sp>
      <p:sp>
        <p:nvSpPr>
          <p:cNvPr name="TextBox 8" id="8"/>
          <p:cNvSpPr txBox="true"/>
          <p:nvPr/>
        </p:nvSpPr>
        <p:spPr>
          <a:xfrm rot="0">
            <a:off x="572214" y="1784952"/>
            <a:ext cx="8178886" cy="8026034"/>
          </a:xfrm>
          <a:prstGeom prst="rect">
            <a:avLst/>
          </a:prstGeom>
        </p:spPr>
        <p:txBody>
          <a:bodyPr anchor="t" rtlCol="false" tIns="0" lIns="0" bIns="0" rIns="0">
            <a:spAutoFit/>
          </a:bodyPr>
          <a:lstStyle/>
          <a:p>
            <a:pPr algn="just">
              <a:lnSpc>
                <a:spcPts val="4920"/>
              </a:lnSpc>
              <a:spcBef>
                <a:spcPct val="0"/>
              </a:spcBef>
            </a:pPr>
            <a:r>
              <a:rPr lang="en-US" b="true" sz="3514">
                <a:solidFill>
                  <a:srgbClr val="FFFFFF"/>
                </a:solidFill>
                <a:latin typeface="TT Supermolot Condensed Bold"/>
                <a:ea typeface="TT Supermolot Condensed Bold"/>
                <a:cs typeface="TT Supermolot Condensed Bold"/>
                <a:sym typeface="TT Supermolot Condensed Bold"/>
              </a:rPr>
              <a:t>El modelo relacional de la app "TaxyPro" organiza los datos en tablas interconectadas que representan entidades como usuarios, conductores, viajes, tarifas, pagos y calificaciones. Cada tabla tiene relaciones definidas con otras a través de claves primarias y foráneas, lo que permite gestionar y consultar la información de manera eficiente. Este modelo asegura la integridad de los datos, facilita las consultas complejas y optimiza la estructura de la base de datos para soportar las operaciones diarias de la aplicación.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name="AutoShape 3" id="3"/>
          <p:cNvSpPr/>
          <p:nvPr/>
        </p:nvSpPr>
        <p:spPr>
          <a:xfrm rot="0">
            <a:off x="12326708" y="852425"/>
            <a:ext cx="6492240"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7079282" y="9429133"/>
            <a:ext cx="12970765"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506206" y="9391033"/>
            <a:ext cx="2655293" cy="391656"/>
          </a:xfrm>
          <a:custGeom>
            <a:avLst/>
            <a:gdLst/>
            <a:ahLst/>
            <a:cxnLst/>
            <a:rect r="r" b="b" t="t" l="l"/>
            <a:pathLst>
              <a:path h="391656" w="2655293">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111987" y="789507"/>
            <a:ext cx="3243296" cy="478386"/>
          </a:xfrm>
          <a:custGeom>
            <a:avLst/>
            <a:gdLst/>
            <a:ahLst/>
            <a:cxnLst/>
            <a:rect r="r" b="b" t="t" l="l"/>
            <a:pathLst>
              <a:path h="478386" w="3243296">
                <a:moveTo>
                  <a:pt x="0" y="0"/>
                </a:moveTo>
                <a:lnTo>
                  <a:pt x="3243296" y="0"/>
                </a:lnTo>
                <a:lnTo>
                  <a:pt x="3243296" y="478386"/>
                </a:lnTo>
                <a:lnTo>
                  <a:pt x="0" y="478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49694" y="2274517"/>
            <a:ext cx="9165233" cy="6211150"/>
          </a:xfrm>
          <a:custGeom>
            <a:avLst/>
            <a:gdLst/>
            <a:ahLst/>
            <a:cxnLst/>
            <a:rect r="r" b="b" t="t" l="l"/>
            <a:pathLst>
              <a:path h="6211150" w="9165233">
                <a:moveTo>
                  <a:pt x="0" y="0"/>
                </a:moveTo>
                <a:lnTo>
                  <a:pt x="9165234" y="0"/>
                </a:lnTo>
                <a:lnTo>
                  <a:pt x="9165234" y="6211150"/>
                </a:lnTo>
                <a:lnTo>
                  <a:pt x="0" y="6211150"/>
                </a:lnTo>
                <a:lnTo>
                  <a:pt x="0" y="0"/>
                </a:lnTo>
                <a:close/>
              </a:path>
            </a:pathLst>
          </a:custGeom>
          <a:blipFill>
            <a:blip r:embed="rId5"/>
            <a:stretch>
              <a:fillRect l="0" t="0" r="0" b="0"/>
            </a:stretch>
          </a:blipFill>
        </p:spPr>
      </p:sp>
      <p:sp>
        <p:nvSpPr>
          <p:cNvPr name="Freeform 8" id="8"/>
          <p:cNvSpPr/>
          <p:nvPr/>
        </p:nvSpPr>
        <p:spPr>
          <a:xfrm flipH="false" flipV="false" rot="0">
            <a:off x="10449334" y="871475"/>
            <a:ext cx="7838666" cy="6826883"/>
          </a:xfrm>
          <a:custGeom>
            <a:avLst/>
            <a:gdLst/>
            <a:ahLst/>
            <a:cxnLst/>
            <a:rect r="r" b="b" t="t" l="l"/>
            <a:pathLst>
              <a:path h="6826883" w="7838666">
                <a:moveTo>
                  <a:pt x="0" y="0"/>
                </a:moveTo>
                <a:lnTo>
                  <a:pt x="7838666" y="0"/>
                </a:lnTo>
                <a:lnTo>
                  <a:pt x="7838666" y="6826883"/>
                </a:lnTo>
                <a:lnTo>
                  <a:pt x="0" y="6826883"/>
                </a:lnTo>
                <a:lnTo>
                  <a:pt x="0" y="0"/>
                </a:lnTo>
                <a:close/>
              </a:path>
            </a:pathLst>
          </a:custGeom>
          <a:blipFill>
            <a:blip r:embed="rId6"/>
            <a:stretch>
              <a:fillRect l="0" t="0" r="0" b="-2158"/>
            </a:stretch>
          </a:blipFill>
        </p:spPr>
      </p:sp>
      <p:sp>
        <p:nvSpPr>
          <p:cNvPr name="TextBox 9" id="9"/>
          <p:cNvSpPr txBox="true"/>
          <p:nvPr/>
        </p:nvSpPr>
        <p:spPr>
          <a:xfrm rot="0">
            <a:off x="1038225" y="933450"/>
            <a:ext cx="5990917" cy="748030"/>
          </a:xfrm>
          <a:prstGeom prst="rect">
            <a:avLst/>
          </a:prstGeom>
        </p:spPr>
        <p:txBody>
          <a:bodyPr anchor="t" rtlCol="false" tIns="0" lIns="0" bIns="0" rIns="0">
            <a:spAutoFit/>
          </a:bodyPr>
          <a:lstStyle/>
          <a:p>
            <a:pPr algn="l">
              <a:lnSpc>
                <a:spcPts val="6019"/>
              </a:lnSpc>
            </a:pPr>
            <a:r>
              <a:rPr lang="en-US" sz="4299" b="true">
                <a:solidFill>
                  <a:srgbClr val="FFFFFF"/>
                </a:solidFill>
                <a:latin typeface="TT Supermolot Condensed Bold"/>
                <a:ea typeface="TT Supermolot Condensed Bold"/>
                <a:cs typeface="TT Supermolot Condensed Bold"/>
                <a:sym typeface="TT Supermolot Condensed Bold"/>
              </a:rPr>
              <a:t>Diagrama Caso De Uso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DAGPpU3pIh4</dc:identifier>
  <dcterms:modified xsi:type="dcterms:W3CDTF">2011-08-01T06:04:30Z</dcterms:modified>
  <cp:revision>1</cp:revision>
  <dc:title>Navy And White Modern Tech Start Up Presentation</dc:title>
</cp:coreProperties>
</file>